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 id="2147483685" r:id="rId2"/>
  </p:sldMasterIdLst>
  <p:notesMasterIdLst>
    <p:notesMasterId r:id="rId27"/>
  </p:notesMasterIdLst>
  <p:sldIdLst>
    <p:sldId id="295" r:id="rId3"/>
    <p:sldId id="362" r:id="rId4"/>
    <p:sldId id="361" r:id="rId5"/>
    <p:sldId id="363" r:id="rId6"/>
    <p:sldId id="364" r:id="rId7"/>
    <p:sldId id="373" r:id="rId8"/>
    <p:sldId id="367" r:id="rId9"/>
    <p:sldId id="394" r:id="rId10"/>
    <p:sldId id="395" r:id="rId11"/>
    <p:sldId id="375" r:id="rId12"/>
    <p:sldId id="387" r:id="rId13"/>
    <p:sldId id="390" r:id="rId14"/>
    <p:sldId id="389" r:id="rId15"/>
    <p:sldId id="392" r:id="rId16"/>
    <p:sldId id="381" r:id="rId17"/>
    <p:sldId id="370" r:id="rId18"/>
    <p:sldId id="385" r:id="rId19"/>
    <p:sldId id="386" r:id="rId20"/>
    <p:sldId id="396" r:id="rId21"/>
    <p:sldId id="384" r:id="rId22"/>
    <p:sldId id="256" r:id="rId23"/>
    <p:sldId id="258" r:id="rId24"/>
    <p:sldId id="397" r:id="rId25"/>
    <p:sldId id="3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4" pos="240" userDrawn="1">
          <p15:clr>
            <a:srgbClr val="A4A3A4"/>
          </p15:clr>
        </p15:guide>
        <p15:guide id="6" orient="horz" pos="144" userDrawn="1">
          <p15:clr>
            <a:srgbClr val="A4A3A4"/>
          </p15:clr>
        </p15:guide>
        <p15:guide id="7" orient="horz" pos="4104" userDrawn="1">
          <p15:clr>
            <a:srgbClr val="A4A3A4"/>
          </p15:clr>
        </p15:guide>
        <p15:guide id="8" pos="7440" userDrawn="1">
          <p15:clr>
            <a:srgbClr val="A4A3A4"/>
          </p15:clr>
        </p15:guide>
        <p15:guide id="13" orient="horz" pos="1512" userDrawn="1">
          <p15:clr>
            <a:srgbClr val="A4A3A4"/>
          </p15:clr>
        </p15:guide>
        <p15:guide id="17" orient="horz" pos="2376" userDrawn="1">
          <p15:clr>
            <a:srgbClr val="A4A3A4"/>
          </p15:clr>
        </p15:guide>
        <p15:guide id="18" pos="4824" userDrawn="1">
          <p15:clr>
            <a:srgbClr val="A4A3A4"/>
          </p15:clr>
        </p15:guide>
        <p15:guide id="20" pos="2016" userDrawn="1">
          <p15:clr>
            <a:srgbClr val="A4A3A4"/>
          </p15:clr>
        </p15:guide>
        <p15:guide id="21" orient="horz" pos="1680" userDrawn="1">
          <p15:clr>
            <a:srgbClr val="A4A3A4"/>
          </p15:clr>
        </p15:guide>
        <p15:guide id="22" orient="horz" pos="1008" userDrawn="1">
          <p15:clr>
            <a:srgbClr val="A4A3A4"/>
          </p15:clr>
        </p15:guide>
        <p15:guide id="23" pos="408" userDrawn="1">
          <p15:clr>
            <a:srgbClr val="A4A3A4"/>
          </p15:clr>
        </p15:guide>
        <p15:guide id="24" orient="horz" pos="792" userDrawn="1">
          <p15:clr>
            <a:srgbClr val="A4A3A4"/>
          </p15:clr>
        </p15:guide>
        <p15:guide id="25" orient="horz" pos="2760" userDrawn="1">
          <p15:clr>
            <a:srgbClr val="A4A3A4"/>
          </p15:clr>
        </p15:guide>
        <p15:guide id="26" orient="horz" pos="3024" userDrawn="1">
          <p15:clr>
            <a:srgbClr val="A4A3A4"/>
          </p15:clr>
        </p15:guide>
        <p15:guide id="27" pos="3840" userDrawn="1">
          <p15:clr>
            <a:srgbClr val="A4A3A4"/>
          </p15:clr>
        </p15:guide>
        <p15:guide id="28" orient="horz" pos="22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7271"/>
    <a:srgbClr val="9F9993"/>
    <a:srgbClr val="6087A4"/>
    <a:srgbClr val="547EA7"/>
    <a:srgbClr val="2B5259"/>
    <a:srgbClr val="EDF1F9"/>
    <a:srgbClr val="4A6B8C"/>
    <a:srgbClr val="ABB1CB"/>
    <a:srgbClr val="899BC9"/>
    <a:srgbClr val="7697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0" autoAdjust="0"/>
    <p:restoredTop sz="95226" autoAdjust="0"/>
  </p:normalViewPr>
  <p:slideViewPr>
    <p:cSldViewPr snapToGrid="0" showGuides="1">
      <p:cViewPr varScale="1">
        <p:scale>
          <a:sx n="63" d="100"/>
          <a:sy n="63" d="100"/>
        </p:scale>
        <p:origin x="475" y="58"/>
      </p:cViewPr>
      <p:guideLst>
        <p:guide pos="240"/>
        <p:guide orient="horz" pos="144"/>
        <p:guide orient="horz" pos="4104"/>
        <p:guide pos="7440"/>
        <p:guide orient="horz" pos="1512"/>
        <p:guide orient="horz" pos="2376"/>
        <p:guide pos="4824"/>
        <p:guide pos="2016"/>
        <p:guide orient="horz" pos="1680"/>
        <p:guide orient="horz" pos="1008"/>
        <p:guide pos="408"/>
        <p:guide orient="horz" pos="792"/>
        <p:guide orient="horz" pos="2760"/>
        <p:guide orient="horz" pos="3024"/>
        <p:guide pos="3840"/>
        <p:guide orient="horz" pos="22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4" Type="http://schemas.openxmlformats.org/officeDocument/2006/relationships/image" Target="../media/image4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C2ABD6-1AE8-4CC3-B6E4-CE36E0F87C90}"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C846002-45E0-4F69-A9DF-7B613F9190CE}">
      <dgm:prSet custT="1"/>
      <dgm:spPr/>
      <dgm:t>
        <a:bodyPr/>
        <a:lstStyle/>
        <a:p>
          <a:pPr>
            <a:lnSpc>
              <a:spcPct val="100000"/>
            </a:lnSpc>
            <a:defRPr b="1"/>
          </a:pPr>
          <a:r>
            <a:rPr lang="en-US" sz="1800" dirty="0"/>
            <a:t>Advocacy (government, other CAs)</a:t>
          </a:r>
        </a:p>
      </dgm:t>
    </dgm:pt>
    <dgm:pt modelId="{99C1799E-00C7-41A3-950C-7E4CB76880E7}" type="parTrans" cxnId="{A6B697DB-772C-4F32-A28F-BBEA70D18B6B}">
      <dgm:prSet/>
      <dgm:spPr/>
      <dgm:t>
        <a:bodyPr/>
        <a:lstStyle/>
        <a:p>
          <a:endParaRPr lang="en-US"/>
        </a:p>
      </dgm:t>
    </dgm:pt>
    <dgm:pt modelId="{06394344-CA2A-4676-817B-C79C46CB93C5}" type="sibTrans" cxnId="{A6B697DB-772C-4F32-A28F-BBEA70D18B6B}">
      <dgm:prSet/>
      <dgm:spPr/>
      <dgm:t>
        <a:bodyPr/>
        <a:lstStyle/>
        <a:p>
          <a:endParaRPr lang="en-US"/>
        </a:p>
      </dgm:t>
    </dgm:pt>
    <dgm:pt modelId="{41D065EE-640D-409E-9064-CE814634B728}">
      <dgm:prSet custT="1"/>
      <dgm:spPr>
        <a:noFill/>
        <a:ln>
          <a:noFill/>
        </a:ln>
        <a:effectLst/>
      </dgm:spPr>
      <dgm:t>
        <a:bodyPr spcFirstLastPara="0" vert="horz" wrap="square" lIns="0" tIns="0" rIns="0" bIns="0" numCol="1" spcCol="1270" anchor="t" anchorCtr="0"/>
        <a:lstStyle/>
        <a:p>
          <a:pPr>
            <a:lnSpc>
              <a:spcPct val="100000"/>
            </a:lnSpc>
            <a:buNone/>
          </a:pPr>
          <a:r>
            <a:rPr lang="en-US" sz="1600" kern="1200" dirty="0">
              <a:solidFill>
                <a:schemeClr val="tx1"/>
              </a:solidFill>
              <a:latin typeface="Segoe UI Light"/>
              <a:ea typeface="+mn-ea"/>
              <a:cs typeface="+mn-cs"/>
            </a:rPr>
            <a:t>Focus spending on permanent housing solutions rather than emergency solutions</a:t>
          </a:r>
        </a:p>
        <a:p>
          <a:pPr>
            <a:lnSpc>
              <a:spcPct val="100000"/>
            </a:lnSpc>
            <a:buFont typeface="Arial" panose="020B0604020202020204" pitchFamily="34" charset="0"/>
            <a:buChar char="•"/>
          </a:pPr>
          <a:r>
            <a:rPr lang="en-US" sz="1600" kern="1200" dirty="0">
              <a:solidFill>
                <a:schemeClr val="tx1"/>
              </a:solidFill>
              <a:latin typeface="Segoe UI Light"/>
              <a:ea typeface="+mn-ea"/>
              <a:cs typeface="+mn-cs"/>
            </a:rPr>
            <a:t>	- Encourage city to use all tools at their disposal </a:t>
          </a:r>
        </a:p>
      </dgm:t>
    </dgm:pt>
    <dgm:pt modelId="{7D214CC0-CB07-422E-8170-B800BF8B375B}" type="parTrans" cxnId="{30DAD8D5-0CD9-4662-8B9C-9A183A0AE089}">
      <dgm:prSet/>
      <dgm:spPr/>
      <dgm:t>
        <a:bodyPr/>
        <a:lstStyle/>
        <a:p>
          <a:endParaRPr lang="en-US"/>
        </a:p>
      </dgm:t>
    </dgm:pt>
    <dgm:pt modelId="{5F511185-E4EA-4C1B-9C41-D97154E5A813}" type="sibTrans" cxnId="{30DAD8D5-0CD9-4662-8B9C-9A183A0AE089}">
      <dgm:prSet/>
      <dgm:spPr/>
      <dgm:t>
        <a:bodyPr/>
        <a:lstStyle/>
        <a:p>
          <a:endParaRPr lang="en-US"/>
        </a:p>
      </dgm:t>
    </dgm:pt>
    <dgm:pt modelId="{944891F6-15A3-4F69-A2D4-55223FC2611D}">
      <dgm:prSet custT="1"/>
      <dgm:spPr/>
      <dgm:t>
        <a:bodyPr/>
        <a:lstStyle/>
        <a:p>
          <a:pPr>
            <a:lnSpc>
              <a:spcPct val="100000"/>
            </a:lnSpc>
            <a:defRPr b="1"/>
          </a:pPr>
          <a:r>
            <a:rPr lang="en-US" sz="1800" dirty="0"/>
            <a:t>Participation in Family housing Lab (VCA and others)</a:t>
          </a:r>
        </a:p>
      </dgm:t>
    </dgm:pt>
    <dgm:pt modelId="{E918FF4F-C454-4444-A7B7-9AD0EF3713AD}" type="parTrans" cxnId="{9B7B35F2-E8EA-4E90-9710-2435373FC83F}">
      <dgm:prSet/>
      <dgm:spPr/>
      <dgm:t>
        <a:bodyPr/>
        <a:lstStyle/>
        <a:p>
          <a:endParaRPr lang="en-US"/>
        </a:p>
      </dgm:t>
    </dgm:pt>
    <dgm:pt modelId="{984F982E-2C8B-411A-A58F-9F36BDD75985}" type="sibTrans" cxnId="{9B7B35F2-E8EA-4E90-9710-2435373FC83F}">
      <dgm:prSet/>
      <dgm:spPr/>
      <dgm:t>
        <a:bodyPr/>
        <a:lstStyle/>
        <a:p>
          <a:endParaRPr lang="en-US"/>
        </a:p>
      </dgm:t>
    </dgm:pt>
    <dgm:pt modelId="{CD14B059-3B30-4757-BC23-2F747F20CD9A}">
      <dgm:prSet custT="1"/>
      <dgm:spPr/>
      <dgm:t>
        <a:bodyPr/>
        <a:lstStyle/>
        <a:p>
          <a:pPr algn="l">
            <a:lnSpc>
              <a:spcPct val="100000"/>
            </a:lnSpc>
          </a:pPr>
          <a:r>
            <a:rPr lang="en-US" sz="1600" dirty="0">
              <a:solidFill>
                <a:schemeClr val="tx1"/>
              </a:solidFill>
            </a:rPr>
            <a:t>CAs, service providers, landlords and developers, the city assessing and piloting solutions to family homelessness</a:t>
          </a:r>
        </a:p>
      </dgm:t>
    </dgm:pt>
    <dgm:pt modelId="{3FB2768D-F776-4320-868F-FFA77DE9DEFF}" type="parTrans" cxnId="{BF251F47-44EF-4665-91CA-BDFE7C480A13}">
      <dgm:prSet/>
      <dgm:spPr/>
      <dgm:t>
        <a:bodyPr/>
        <a:lstStyle/>
        <a:p>
          <a:endParaRPr lang="en-US"/>
        </a:p>
      </dgm:t>
    </dgm:pt>
    <dgm:pt modelId="{C4DCCD22-AD2A-43D7-B0FF-556A87B86C94}" type="sibTrans" cxnId="{BF251F47-44EF-4665-91CA-BDFE7C480A13}">
      <dgm:prSet/>
      <dgm:spPr/>
      <dgm:t>
        <a:bodyPr/>
        <a:lstStyle/>
        <a:p>
          <a:endParaRPr lang="en-US"/>
        </a:p>
      </dgm:t>
    </dgm:pt>
    <dgm:pt modelId="{A4DAA794-7F8D-465C-A390-13185A19BAFA}">
      <dgm:prSet custT="1"/>
      <dgm:spPr>
        <a:noFill/>
        <a:ln>
          <a:noFill/>
        </a:ln>
        <a:effectLst/>
      </dgm:spPr>
      <dgm:t>
        <a:bodyPr spcFirstLastPara="0" vert="horz" wrap="square" lIns="0" tIns="0" rIns="0" bIns="0" numCol="1" spcCol="1270" anchor="t" anchorCtr="0"/>
        <a:lstStyle/>
        <a:p>
          <a:pPr>
            <a:buNone/>
          </a:pPr>
          <a:r>
            <a:rPr lang="en-US" sz="1600" kern="1200" dirty="0">
              <a:solidFill>
                <a:schemeClr val="tx1"/>
              </a:solidFill>
              <a:latin typeface="Segoe UI Light"/>
              <a:ea typeface="+mn-ea"/>
              <a:cs typeface="+mn-cs"/>
            </a:rPr>
            <a:t>		- Support for tax on vacant residential properties</a:t>
          </a:r>
        </a:p>
      </dgm:t>
    </dgm:pt>
    <dgm:pt modelId="{716EBBA8-B80E-47ED-BEA0-9127DA1666EB}" type="parTrans" cxnId="{F6FA8370-4235-46FC-91B2-C554414504F4}">
      <dgm:prSet/>
      <dgm:spPr/>
      <dgm:t>
        <a:bodyPr/>
        <a:lstStyle/>
        <a:p>
          <a:endParaRPr lang="en-CA"/>
        </a:p>
      </dgm:t>
    </dgm:pt>
    <dgm:pt modelId="{C4BC335F-4B5B-4569-A737-E7B05DE5209E}" type="sibTrans" cxnId="{F6FA8370-4235-46FC-91B2-C554414504F4}">
      <dgm:prSet/>
      <dgm:spPr/>
      <dgm:t>
        <a:bodyPr/>
        <a:lstStyle/>
        <a:p>
          <a:endParaRPr lang="en-CA"/>
        </a:p>
      </dgm:t>
    </dgm:pt>
    <dgm:pt modelId="{43410950-FFD8-4D4A-953A-E2E69B2E829B}">
      <dgm:prSet custT="1"/>
      <dgm:spPr/>
      <dgm:t>
        <a:bodyPr/>
        <a:lstStyle/>
        <a:p>
          <a:pPr algn="l">
            <a:lnSpc>
              <a:spcPct val="100000"/>
            </a:lnSpc>
          </a:pPr>
          <a:endParaRPr lang="en-US" sz="1600" dirty="0">
            <a:solidFill>
              <a:schemeClr val="tx1"/>
            </a:solidFill>
          </a:endParaRPr>
        </a:p>
        <a:p>
          <a:pPr algn="l">
            <a:lnSpc>
              <a:spcPct val="100000"/>
            </a:lnSpc>
          </a:pPr>
          <a:r>
            <a:rPr lang="en-US" sz="1600" dirty="0">
              <a:solidFill>
                <a:schemeClr val="tx1"/>
              </a:solidFill>
            </a:rPr>
            <a:t>Family circles, Vanier Development Corporation, housing loss prevention, head leases, engaging developers, diversion</a:t>
          </a:r>
        </a:p>
      </dgm:t>
    </dgm:pt>
    <dgm:pt modelId="{9E6CD552-1B81-4EB8-BD8D-E27315D3D26B}" type="parTrans" cxnId="{B509EBD6-0398-4C50-B33B-2C130E39940C}">
      <dgm:prSet/>
      <dgm:spPr/>
      <dgm:t>
        <a:bodyPr/>
        <a:lstStyle/>
        <a:p>
          <a:endParaRPr lang="en-CA"/>
        </a:p>
      </dgm:t>
    </dgm:pt>
    <dgm:pt modelId="{04DABB17-8971-4A9C-B403-F5D8348B420A}" type="sibTrans" cxnId="{B509EBD6-0398-4C50-B33B-2C130E39940C}">
      <dgm:prSet/>
      <dgm:spPr/>
      <dgm:t>
        <a:bodyPr/>
        <a:lstStyle/>
        <a:p>
          <a:endParaRPr lang="en-CA"/>
        </a:p>
      </dgm:t>
    </dgm:pt>
    <dgm:pt modelId="{A87C83C0-41CC-4993-8B6D-2A02CD00DCB1}">
      <dgm:prSet custT="1"/>
      <dgm:spPr>
        <a:noFill/>
        <a:ln>
          <a:noFill/>
        </a:ln>
        <a:effectLst/>
      </dgm:spPr>
      <dgm:t>
        <a:bodyPr spcFirstLastPara="0" vert="horz" wrap="square" lIns="0" tIns="0" rIns="0" bIns="0" numCol="1" spcCol="1270" anchor="t" anchorCtr="0"/>
        <a:lstStyle/>
        <a:p>
          <a:pPr>
            <a:lnSpc>
              <a:spcPct val="100000"/>
            </a:lnSpc>
            <a:buNone/>
          </a:pPr>
          <a:r>
            <a:rPr lang="en-US" sz="1600" kern="1200" dirty="0">
              <a:solidFill>
                <a:schemeClr val="tx1"/>
              </a:solidFill>
              <a:latin typeface="Segoe UI Light"/>
              <a:ea typeface="+mn-ea"/>
              <a:cs typeface="+mn-cs"/>
            </a:rPr>
            <a:t>Inclusionary zoning, right of first refusal, rental replacement bylaw, etc. </a:t>
          </a:r>
        </a:p>
      </dgm:t>
    </dgm:pt>
    <dgm:pt modelId="{755CC459-2B88-4CE5-AB55-67CFB5224D9A}" type="parTrans" cxnId="{E06B2B01-A300-4281-AD4C-BCAABACB417F}">
      <dgm:prSet/>
      <dgm:spPr/>
      <dgm:t>
        <a:bodyPr/>
        <a:lstStyle/>
        <a:p>
          <a:endParaRPr lang="en-CA"/>
        </a:p>
      </dgm:t>
    </dgm:pt>
    <dgm:pt modelId="{11FB3706-CE3F-4E0E-B614-82377F055975}" type="sibTrans" cxnId="{E06B2B01-A300-4281-AD4C-BCAABACB417F}">
      <dgm:prSet/>
      <dgm:spPr/>
      <dgm:t>
        <a:bodyPr/>
        <a:lstStyle/>
        <a:p>
          <a:endParaRPr lang="en-CA"/>
        </a:p>
      </dgm:t>
    </dgm:pt>
    <dgm:pt modelId="{EFD3FB03-CC88-4529-8C87-D75D371F0361}">
      <dgm:prSet custT="1"/>
      <dgm:spPr>
        <a:noFill/>
        <a:ln>
          <a:noFill/>
        </a:ln>
        <a:effectLst/>
      </dgm:spPr>
      <dgm:t>
        <a:bodyPr spcFirstLastPara="0" vert="horz" wrap="square" lIns="0" tIns="0" rIns="0" bIns="0" numCol="1" spcCol="1270" anchor="t" anchorCtr="0"/>
        <a:lstStyle/>
        <a:p>
          <a:pPr>
            <a:lnSpc>
              <a:spcPct val="100000"/>
            </a:lnSpc>
            <a:buNone/>
          </a:pPr>
          <a:r>
            <a:rPr lang="en-US" sz="1600" kern="1200" dirty="0">
              <a:solidFill>
                <a:schemeClr val="tx1"/>
              </a:solidFill>
              <a:latin typeface="Segoe UI Light"/>
              <a:ea typeface="+mn-ea"/>
              <a:cs typeface="+mn-cs"/>
            </a:rPr>
            <a:t>Encouraged the city to engage with private landowners and developers</a:t>
          </a:r>
        </a:p>
      </dgm:t>
    </dgm:pt>
    <dgm:pt modelId="{66D16DF0-8E59-48C5-AACE-4605386316D6}" type="parTrans" cxnId="{1CAAB887-A0C4-496F-8189-F25AE9430F0D}">
      <dgm:prSet/>
      <dgm:spPr/>
      <dgm:t>
        <a:bodyPr/>
        <a:lstStyle/>
        <a:p>
          <a:endParaRPr lang="en-CA"/>
        </a:p>
      </dgm:t>
    </dgm:pt>
    <dgm:pt modelId="{F8A19C95-54B9-4123-BAD3-ACD35C178BB0}" type="sibTrans" cxnId="{1CAAB887-A0C4-496F-8189-F25AE9430F0D}">
      <dgm:prSet/>
      <dgm:spPr/>
      <dgm:t>
        <a:bodyPr/>
        <a:lstStyle/>
        <a:p>
          <a:endParaRPr lang="en-CA"/>
        </a:p>
      </dgm:t>
    </dgm:pt>
    <dgm:pt modelId="{72569D21-E5CC-4FC3-B43D-69FF06B84B53}">
      <dgm:prSet custT="1"/>
      <dgm:spPr>
        <a:noFill/>
        <a:ln>
          <a:noFill/>
        </a:ln>
        <a:effectLst/>
      </dgm:spPr>
      <dgm:t>
        <a:bodyPr spcFirstLastPara="0" vert="horz" wrap="square" lIns="0" tIns="0" rIns="0" bIns="0" numCol="1" spcCol="1270" anchor="t" anchorCtr="0"/>
        <a:lstStyle/>
        <a:p>
          <a:pPr>
            <a:lnSpc>
              <a:spcPct val="100000"/>
            </a:lnSpc>
            <a:buNone/>
          </a:pPr>
          <a:r>
            <a:rPr lang="en-US" sz="1600" kern="1200" dirty="0">
              <a:solidFill>
                <a:schemeClr val="tx1"/>
              </a:solidFill>
              <a:latin typeface="Segoe UI Light"/>
              <a:ea typeface="+mn-ea"/>
              <a:cs typeface="+mn-cs"/>
            </a:rPr>
            <a:t>Increase transparency and visibility on outcomes of funding </a:t>
          </a:r>
        </a:p>
      </dgm:t>
    </dgm:pt>
    <dgm:pt modelId="{235BB8C3-D061-4BF2-8FAE-260021008E46}" type="parTrans" cxnId="{5A75E529-0C28-4E7B-AB2C-98C79C1E164B}">
      <dgm:prSet/>
      <dgm:spPr/>
      <dgm:t>
        <a:bodyPr/>
        <a:lstStyle/>
        <a:p>
          <a:endParaRPr lang="en-CA"/>
        </a:p>
      </dgm:t>
    </dgm:pt>
    <dgm:pt modelId="{A07552B6-6E72-41B4-A86A-5F6064517211}" type="sibTrans" cxnId="{5A75E529-0C28-4E7B-AB2C-98C79C1E164B}">
      <dgm:prSet/>
      <dgm:spPr/>
      <dgm:t>
        <a:bodyPr/>
        <a:lstStyle/>
        <a:p>
          <a:endParaRPr lang="en-CA"/>
        </a:p>
      </dgm:t>
    </dgm:pt>
    <dgm:pt modelId="{561E469F-175B-44B6-8D07-9C9A33DB237A}" type="pres">
      <dgm:prSet presAssocID="{46C2ABD6-1AE8-4CC3-B6E4-CE36E0F87C90}" presName="root" presStyleCnt="0">
        <dgm:presLayoutVars>
          <dgm:dir/>
          <dgm:resizeHandles val="exact"/>
        </dgm:presLayoutVars>
      </dgm:prSet>
      <dgm:spPr/>
    </dgm:pt>
    <dgm:pt modelId="{0922F2AB-3F2D-4B1F-B2A9-54D7133D42E2}" type="pres">
      <dgm:prSet presAssocID="{5C846002-45E0-4F69-A9DF-7B613F9190CE}" presName="compNode" presStyleCnt="0"/>
      <dgm:spPr/>
    </dgm:pt>
    <dgm:pt modelId="{BD2B93FC-6766-49CA-9F39-051B37DE1B20}" type="pres">
      <dgm:prSet presAssocID="{5C846002-45E0-4F69-A9DF-7B613F9190CE}" presName="iconRect" presStyleLbl="node1" presStyleIdx="0" presStyleCnt="2" custLinFactNeighborX="618" custLinFactNeighborY="-1555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6000" b="-6000"/>
          </a:stretch>
        </a:blipFill>
        <a:ln>
          <a:noFill/>
        </a:ln>
      </dgm:spPr>
      <dgm:extLst>
        <a:ext uri="{E40237B7-FDA0-4F09-8148-C483321AD2D9}">
          <dgm14:cNvPr xmlns:dgm14="http://schemas.microsoft.com/office/drawing/2010/diagram" id="0" name="" descr="Boardroom"/>
        </a:ext>
      </dgm:extLst>
    </dgm:pt>
    <dgm:pt modelId="{0274EAB4-4C35-45AC-B874-7124DDE91CA5}" type="pres">
      <dgm:prSet presAssocID="{5C846002-45E0-4F69-A9DF-7B613F9190CE}" presName="iconSpace" presStyleCnt="0"/>
      <dgm:spPr/>
    </dgm:pt>
    <dgm:pt modelId="{A90C5B76-D179-4BA0-8147-00F7622BE3BE}" type="pres">
      <dgm:prSet presAssocID="{5C846002-45E0-4F69-A9DF-7B613F9190CE}" presName="parTx" presStyleLbl="revTx" presStyleIdx="0" presStyleCnt="4" custLinFactNeighborX="-649" custLinFactNeighborY="-75603">
        <dgm:presLayoutVars>
          <dgm:chMax val="0"/>
          <dgm:chPref val="0"/>
        </dgm:presLayoutVars>
      </dgm:prSet>
      <dgm:spPr/>
    </dgm:pt>
    <dgm:pt modelId="{F291F509-2640-4868-A30D-4359F785D611}" type="pres">
      <dgm:prSet presAssocID="{5C846002-45E0-4F69-A9DF-7B613F9190CE}" presName="txSpace" presStyleCnt="0"/>
      <dgm:spPr/>
    </dgm:pt>
    <dgm:pt modelId="{B1EDB4EC-DC1F-4C5E-AAC7-0CE21A60DB6A}" type="pres">
      <dgm:prSet presAssocID="{5C846002-45E0-4F69-A9DF-7B613F9190CE}" presName="desTx" presStyleLbl="revTx" presStyleIdx="1" presStyleCnt="4" custScaleX="113900" custScaleY="155085" custLinFactNeighborX="1100" custLinFactNeighborY="-3839">
        <dgm:presLayoutVars/>
      </dgm:prSet>
      <dgm:spPr>
        <a:xfrm>
          <a:off x="615791" y="2014837"/>
          <a:ext cx="4315781" cy="2658737"/>
        </a:xfrm>
        <a:prstGeom prst="rect">
          <a:avLst/>
        </a:prstGeom>
      </dgm:spPr>
    </dgm:pt>
    <dgm:pt modelId="{B61754A7-5680-40B1-8941-66C975BA0FBF}" type="pres">
      <dgm:prSet presAssocID="{06394344-CA2A-4676-817B-C79C46CB93C5}" presName="sibTrans" presStyleCnt="0"/>
      <dgm:spPr/>
    </dgm:pt>
    <dgm:pt modelId="{312B791A-9AD8-440F-B174-4C110908CB6F}" type="pres">
      <dgm:prSet presAssocID="{944891F6-15A3-4F69-A2D4-55223FC2611D}" presName="compNode" presStyleCnt="0"/>
      <dgm:spPr/>
    </dgm:pt>
    <dgm:pt modelId="{249D5989-3E87-45D0-B5C5-E0AF1DC8D574}" type="pres">
      <dgm:prSet presAssocID="{944891F6-15A3-4F69-A2D4-55223FC2611D}" presName="iconRect" presStyleLbl="node1" presStyleIdx="1" presStyleCnt="2" custLinFactNeighborX="-5562" custLinFactNeighborY="-2662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6000" b="-6000"/>
          </a:stretch>
        </a:blipFill>
        <a:ln>
          <a:noFill/>
        </a:ln>
      </dgm:spPr>
      <dgm:extLst>
        <a:ext uri="{E40237B7-FDA0-4F09-8148-C483321AD2D9}">
          <dgm14:cNvPr xmlns:dgm14="http://schemas.microsoft.com/office/drawing/2010/diagram" id="0" name="" descr="City"/>
        </a:ext>
      </dgm:extLst>
    </dgm:pt>
    <dgm:pt modelId="{1F5E4BF7-B080-464F-8A4D-F87489E14EA1}" type="pres">
      <dgm:prSet presAssocID="{944891F6-15A3-4F69-A2D4-55223FC2611D}" presName="iconSpace" presStyleCnt="0"/>
      <dgm:spPr/>
    </dgm:pt>
    <dgm:pt modelId="{3C34ECA0-2B0C-45EF-941C-6860BCBDD4C2}" type="pres">
      <dgm:prSet presAssocID="{944891F6-15A3-4F69-A2D4-55223FC2611D}" presName="parTx" presStyleLbl="revTx" presStyleIdx="2" presStyleCnt="4" custLinFactY="-9399" custLinFactNeighborX="-649" custLinFactNeighborY="-100000">
        <dgm:presLayoutVars>
          <dgm:chMax val="0"/>
          <dgm:chPref val="0"/>
        </dgm:presLayoutVars>
      </dgm:prSet>
      <dgm:spPr/>
    </dgm:pt>
    <dgm:pt modelId="{AD6E0AA2-9447-4D37-8F7F-993B197B5DEB}" type="pres">
      <dgm:prSet presAssocID="{944891F6-15A3-4F69-A2D4-55223FC2611D}" presName="txSpace" presStyleCnt="0"/>
      <dgm:spPr/>
    </dgm:pt>
    <dgm:pt modelId="{FA5591BF-5F34-4AAE-94E7-C5BA3A7AC786}" type="pres">
      <dgm:prSet presAssocID="{944891F6-15A3-4F69-A2D4-55223FC2611D}" presName="desTx" presStyleLbl="revTx" presStyleIdx="3" presStyleCnt="4" custLinFactNeighborX="-216" custLinFactNeighborY="-34561">
        <dgm:presLayoutVars/>
      </dgm:prSet>
      <dgm:spPr/>
    </dgm:pt>
  </dgm:ptLst>
  <dgm:cxnLst>
    <dgm:cxn modelId="{E06B2B01-A300-4281-AD4C-BCAABACB417F}" srcId="{5C846002-45E0-4F69-A9DF-7B613F9190CE}" destId="{A87C83C0-41CC-4993-8B6D-2A02CD00DCB1}" srcOrd="1" destOrd="0" parTransId="{755CC459-2B88-4CE5-AB55-67CFB5224D9A}" sibTransId="{11FB3706-CE3F-4E0E-B614-82377F055975}"/>
    <dgm:cxn modelId="{18E37407-A7B3-42B1-8D29-F00165871B82}" type="presOf" srcId="{41D065EE-640D-409E-9064-CE814634B728}" destId="{B1EDB4EC-DC1F-4C5E-AAC7-0CE21A60DB6A}" srcOrd="0" destOrd="0" presId="urn:microsoft.com/office/officeart/2018/5/layout/CenteredIconLabelDescriptionList"/>
    <dgm:cxn modelId="{5A75E529-0C28-4E7B-AB2C-98C79C1E164B}" srcId="{5C846002-45E0-4F69-A9DF-7B613F9190CE}" destId="{72569D21-E5CC-4FC3-B43D-69FF06B84B53}" srcOrd="3" destOrd="0" parTransId="{235BB8C3-D061-4BF2-8FAE-260021008E46}" sibTransId="{A07552B6-6E72-41B4-A86A-5F6064517211}"/>
    <dgm:cxn modelId="{BF251F47-44EF-4665-91CA-BDFE7C480A13}" srcId="{944891F6-15A3-4F69-A2D4-55223FC2611D}" destId="{CD14B059-3B30-4757-BC23-2F747F20CD9A}" srcOrd="0" destOrd="0" parTransId="{3FB2768D-F776-4320-868F-FFA77DE9DEFF}" sibTransId="{C4DCCD22-AD2A-43D7-B0FF-556A87B86C94}"/>
    <dgm:cxn modelId="{8A89C56D-A015-46DF-8042-C04C5664EC13}" type="presOf" srcId="{46C2ABD6-1AE8-4CC3-B6E4-CE36E0F87C90}" destId="{561E469F-175B-44B6-8D07-9C9A33DB237A}" srcOrd="0" destOrd="0" presId="urn:microsoft.com/office/officeart/2018/5/layout/CenteredIconLabelDescriptionList"/>
    <dgm:cxn modelId="{F6FA8370-4235-46FC-91B2-C554414504F4}" srcId="{41D065EE-640D-409E-9064-CE814634B728}" destId="{A4DAA794-7F8D-465C-A390-13185A19BAFA}" srcOrd="0" destOrd="0" parTransId="{716EBBA8-B80E-47ED-BEA0-9127DA1666EB}" sibTransId="{C4BC335F-4B5B-4569-A737-E7B05DE5209E}"/>
    <dgm:cxn modelId="{372B987A-7AD0-489C-8DD8-3883F9526F20}" type="presOf" srcId="{A87C83C0-41CC-4993-8B6D-2A02CD00DCB1}" destId="{B1EDB4EC-DC1F-4C5E-AAC7-0CE21A60DB6A}" srcOrd="0" destOrd="2" presId="urn:microsoft.com/office/officeart/2018/5/layout/CenteredIconLabelDescriptionList"/>
    <dgm:cxn modelId="{1D8F0F7E-EC19-48BF-8CAB-E0386AD93673}" type="presOf" srcId="{A4DAA794-7F8D-465C-A390-13185A19BAFA}" destId="{B1EDB4EC-DC1F-4C5E-AAC7-0CE21A60DB6A}" srcOrd="0" destOrd="1" presId="urn:microsoft.com/office/officeart/2018/5/layout/CenteredIconLabelDescriptionList"/>
    <dgm:cxn modelId="{2D035284-816E-47A4-B769-2BF70AB97BD4}" type="presOf" srcId="{CD14B059-3B30-4757-BC23-2F747F20CD9A}" destId="{FA5591BF-5F34-4AAE-94E7-C5BA3A7AC786}" srcOrd="0" destOrd="0" presId="urn:microsoft.com/office/officeart/2018/5/layout/CenteredIconLabelDescriptionList"/>
    <dgm:cxn modelId="{1CAAB887-A0C4-496F-8189-F25AE9430F0D}" srcId="{5C846002-45E0-4F69-A9DF-7B613F9190CE}" destId="{EFD3FB03-CC88-4529-8C87-D75D371F0361}" srcOrd="2" destOrd="0" parTransId="{66D16DF0-8E59-48C5-AACE-4605386316D6}" sibTransId="{F8A19C95-54B9-4123-BAD3-ACD35C178BB0}"/>
    <dgm:cxn modelId="{E8F63889-C9A8-48ED-A064-7BFE62B7EC37}" type="presOf" srcId="{5C846002-45E0-4F69-A9DF-7B613F9190CE}" destId="{A90C5B76-D179-4BA0-8147-00F7622BE3BE}" srcOrd="0" destOrd="0" presId="urn:microsoft.com/office/officeart/2018/5/layout/CenteredIconLabelDescriptionList"/>
    <dgm:cxn modelId="{BFEF09AC-4C7E-4EA5-85D5-378BA5BA1910}" type="presOf" srcId="{944891F6-15A3-4F69-A2D4-55223FC2611D}" destId="{3C34ECA0-2B0C-45EF-941C-6860BCBDD4C2}" srcOrd="0" destOrd="0" presId="urn:microsoft.com/office/officeart/2018/5/layout/CenteredIconLabelDescriptionList"/>
    <dgm:cxn modelId="{D9F21ECC-A9B6-4301-BCEA-34A4B419AB09}" type="presOf" srcId="{72569D21-E5CC-4FC3-B43D-69FF06B84B53}" destId="{B1EDB4EC-DC1F-4C5E-AAC7-0CE21A60DB6A}" srcOrd="0" destOrd="4" presId="urn:microsoft.com/office/officeart/2018/5/layout/CenteredIconLabelDescriptionList"/>
    <dgm:cxn modelId="{30DAD8D5-0CD9-4662-8B9C-9A183A0AE089}" srcId="{5C846002-45E0-4F69-A9DF-7B613F9190CE}" destId="{41D065EE-640D-409E-9064-CE814634B728}" srcOrd="0" destOrd="0" parTransId="{7D214CC0-CB07-422E-8170-B800BF8B375B}" sibTransId="{5F511185-E4EA-4C1B-9C41-D97154E5A813}"/>
    <dgm:cxn modelId="{B509EBD6-0398-4C50-B33B-2C130E39940C}" srcId="{944891F6-15A3-4F69-A2D4-55223FC2611D}" destId="{43410950-FFD8-4D4A-953A-E2E69B2E829B}" srcOrd="1" destOrd="0" parTransId="{9E6CD552-1B81-4EB8-BD8D-E27315D3D26B}" sibTransId="{04DABB17-8971-4A9C-B403-F5D8348B420A}"/>
    <dgm:cxn modelId="{5E62A7D7-5B47-4487-BEFC-BA24AD09C914}" type="presOf" srcId="{43410950-FFD8-4D4A-953A-E2E69B2E829B}" destId="{FA5591BF-5F34-4AAE-94E7-C5BA3A7AC786}" srcOrd="0" destOrd="1" presId="urn:microsoft.com/office/officeart/2018/5/layout/CenteredIconLabelDescriptionList"/>
    <dgm:cxn modelId="{A6B697DB-772C-4F32-A28F-BBEA70D18B6B}" srcId="{46C2ABD6-1AE8-4CC3-B6E4-CE36E0F87C90}" destId="{5C846002-45E0-4F69-A9DF-7B613F9190CE}" srcOrd="0" destOrd="0" parTransId="{99C1799E-00C7-41A3-950C-7E4CB76880E7}" sibTransId="{06394344-CA2A-4676-817B-C79C46CB93C5}"/>
    <dgm:cxn modelId="{EE2A30F0-00F3-4A51-8BB3-2ED5FA63BC6A}" type="presOf" srcId="{EFD3FB03-CC88-4529-8C87-D75D371F0361}" destId="{B1EDB4EC-DC1F-4C5E-AAC7-0CE21A60DB6A}" srcOrd="0" destOrd="3" presId="urn:microsoft.com/office/officeart/2018/5/layout/CenteredIconLabelDescriptionList"/>
    <dgm:cxn modelId="{9B7B35F2-E8EA-4E90-9710-2435373FC83F}" srcId="{46C2ABD6-1AE8-4CC3-B6E4-CE36E0F87C90}" destId="{944891F6-15A3-4F69-A2D4-55223FC2611D}" srcOrd="1" destOrd="0" parTransId="{E918FF4F-C454-4444-A7B7-9AD0EF3713AD}" sibTransId="{984F982E-2C8B-411A-A58F-9F36BDD75985}"/>
    <dgm:cxn modelId="{0DDA2274-991A-441B-985C-70FD5E5D08E8}" type="presParOf" srcId="{561E469F-175B-44B6-8D07-9C9A33DB237A}" destId="{0922F2AB-3F2D-4B1F-B2A9-54D7133D42E2}" srcOrd="0" destOrd="0" presId="urn:microsoft.com/office/officeart/2018/5/layout/CenteredIconLabelDescriptionList"/>
    <dgm:cxn modelId="{D600197B-7B5D-4B90-8DD3-CEBA3320DC7D}" type="presParOf" srcId="{0922F2AB-3F2D-4B1F-B2A9-54D7133D42E2}" destId="{BD2B93FC-6766-49CA-9F39-051B37DE1B20}" srcOrd="0" destOrd="0" presId="urn:microsoft.com/office/officeart/2018/5/layout/CenteredIconLabelDescriptionList"/>
    <dgm:cxn modelId="{7684B874-4E7B-40AC-AFBF-8496198D0430}" type="presParOf" srcId="{0922F2AB-3F2D-4B1F-B2A9-54D7133D42E2}" destId="{0274EAB4-4C35-45AC-B874-7124DDE91CA5}" srcOrd="1" destOrd="0" presId="urn:microsoft.com/office/officeart/2018/5/layout/CenteredIconLabelDescriptionList"/>
    <dgm:cxn modelId="{388D1800-1528-4A7F-AB10-BB6F1CEEF48C}" type="presParOf" srcId="{0922F2AB-3F2D-4B1F-B2A9-54D7133D42E2}" destId="{A90C5B76-D179-4BA0-8147-00F7622BE3BE}" srcOrd="2" destOrd="0" presId="urn:microsoft.com/office/officeart/2018/5/layout/CenteredIconLabelDescriptionList"/>
    <dgm:cxn modelId="{20D5CA80-E722-4D8A-84E5-8A7AFC12DC0E}" type="presParOf" srcId="{0922F2AB-3F2D-4B1F-B2A9-54D7133D42E2}" destId="{F291F509-2640-4868-A30D-4359F785D611}" srcOrd="3" destOrd="0" presId="urn:microsoft.com/office/officeart/2018/5/layout/CenteredIconLabelDescriptionList"/>
    <dgm:cxn modelId="{A204AF11-258B-417F-8175-85665211A9AF}" type="presParOf" srcId="{0922F2AB-3F2D-4B1F-B2A9-54D7133D42E2}" destId="{B1EDB4EC-DC1F-4C5E-AAC7-0CE21A60DB6A}" srcOrd="4" destOrd="0" presId="urn:microsoft.com/office/officeart/2018/5/layout/CenteredIconLabelDescriptionList"/>
    <dgm:cxn modelId="{C8387379-91A6-4E0E-9188-13E587C95B20}" type="presParOf" srcId="{561E469F-175B-44B6-8D07-9C9A33DB237A}" destId="{B61754A7-5680-40B1-8941-66C975BA0FBF}" srcOrd="1" destOrd="0" presId="urn:microsoft.com/office/officeart/2018/5/layout/CenteredIconLabelDescriptionList"/>
    <dgm:cxn modelId="{99ED6875-CDBC-437B-BA90-98E679455132}" type="presParOf" srcId="{561E469F-175B-44B6-8D07-9C9A33DB237A}" destId="{312B791A-9AD8-440F-B174-4C110908CB6F}" srcOrd="2" destOrd="0" presId="urn:microsoft.com/office/officeart/2018/5/layout/CenteredIconLabelDescriptionList"/>
    <dgm:cxn modelId="{358DC639-5D32-4E91-AD26-8CE8D81AD9D2}" type="presParOf" srcId="{312B791A-9AD8-440F-B174-4C110908CB6F}" destId="{249D5989-3E87-45D0-B5C5-E0AF1DC8D574}" srcOrd="0" destOrd="0" presId="urn:microsoft.com/office/officeart/2018/5/layout/CenteredIconLabelDescriptionList"/>
    <dgm:cxn modelId="{C381E824-A7CB-40F6-A83A-123BACC423E3}" type="presParOf" srcId="{312B791A-9AD8-440F-B174-4C110908CB6F}" destId="{1F5E4BF7-B080-464F-8A4D-F87489E14EA1}" srcOrd="1" destOrd="0" presId="urn:microsoft.com/office/officeart/2018/5/layout/CenteredIconLabelDescriptionList"/>
    <dgm:cxn modelId="{87FCA39D-B242-486A-B25D-55F7E0E6383A}" type="presParOf" srcId="{312B791A-9AD8-440F-B174-4C110908CB6F}" destId="{3C34ECA0-2B0C-45EF-941C-6860BCBDD4C2}" srcOrd="2" destOrd="0" presId="urn:microsoft.com/office/officeart/2018/5/layout/CenteredIconLabelDescriptionList"/>
    <dgm:cxn modelId="{0C62A8E6-D14D-4557-8D13-9363BC16F118}" type="presParOf" srcId="{312B791A-9AD8-440F-B174-4C110908CB6F}" destId="{AD6E0AA2-9447-4D37-8F7F-993B197B5DEB}" srcOrd="3" destOrd="0" presId="urn:microsoft.com/office/officeart/2018/5/layout/CenteredIconLabelDescriptionList"/>
    <dgm:cxn modelId="{F25D87E5-4BAB-46FE-8345-20B1AB51E7F7}" type="presParOf" srcId="{312B791A-9AD8-440F-B174-4C110908CB6F}" destId="{FA5591BF-5F34-4AAE-94E7-C5BA3A7AC786}"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C2ABD6-1AE8-4CC3-B6E4-CE36E0F87C90}"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C846002-45E0-4F69-A9DF-7B613F9190CE}">
      <dgm:prSet custT="1"/>
      <dgm:spPr/>
      <dgm:t>
        <a:bodyPr/>
        <a:lstStyle/>
        <a:p>
          <a:pPr>
            <a:defRPr b="1"/>
          </a:pPr>
          <a:r>
            <a:rPr lang="en-US" sz="1800" dirty="0"/>
            <a:t>Official Plan review</a:t>
          </a:r>
        </a:p>
      </dgm:t>
    </dgm:pt>
    <dgm:pt modelId="{99C1799E-00C7-41A3-950C-7E4CB76880E7}" type="parTrans" cxnId="{A6B697DB-772C-4F32-A28F-BBEA70D18B6B}">
      <dgm:prSet/>
      <dgm:spPr/>
      <dgm:t>
        <a:bodyPr/>
        <a:lstStyle/>
        <a:p>
          <a:endParaRPr lang="en-US"/>
        </a:p>
      </dgm:t>
    </dgm:pt>
    <dgm:pt modelId="{06394344-CA2A-4676-817B-C79C46CB93C5}" type="sibTrans" cxnId="{A6B697DB-772C-4F32-A28F-BBEA70D18B6B}">
      <dgm:prSet/>
      <dgm:spPr/>
      <dgm:t>
        <a:bodyPr/>
        <a:lstStyle/>
        <a:p>
          <a:endParaRPr lang="en-US"/>
        </a:p>
      </dgm:t>
    </dgm:pt>
    <dgm:pt modelId="{41D065EE-640D-409E-9064-CE814634B728}">
      <dgm:prSet custT="1"/>
      <dgm:spPr/>
      <dgm:t>
        <a:bodyPr/>
        <a:lstStyle/>
        <a:p>
          <a:pPr algn="l"/>
          <a:r>
            <a:rPr lang="en-US" sz="1600" dirty="0"/>
            <a:t>Participated in housing workshop with the Federation of Community Associations</a:t>
          </a:r>
        </a:p>
      </dgm:t>
    </dgm:pt>
    <dgm:pt modelId="{7D214CC0-CB07-422E-8170-B800BF8B375B}" type="parTrans" cxnId="{30DAD8D5-0CD9-4662-8B9C-9A183A0AE089}">
      <dgm:prSet/>
      <dgm:spPr/>
      <dgm:t>
        <a:bodyPr/>
        <a:lstStyle/>
        <a:p>
          <a:endParaRPr lang="en-US"/>
        </a:p>
      </dgm:t>
    </dgm:pt>
    <dgm:pt modelId="{5F511185-E4EA-4C1B-9C41-D97154E5A813}" type="sibTrans" cxnId="{30DAD8D5-0CD9-4662-8B9C-9A183A0AE089}">
      <dgm:prSet/>
      <dgm:spPr/>
      <dgm:t>
        <a:bodyPr/>
        <a:lstStyle/>
        <a:p>
          <a:endParaRPr lang="en-US"/>
        </a:p>
      </dgm:t>
    </dgm:pt>
    <dgm:pt modelId="{01DC470E-0AEE-450A-AC54-0AFFE44DCFF6}">
      <dgm:prSet custT="1"/>
      <dgm:spPr/>
      <dgm:t>
        <a:bodyPr/>
        <a:lstStyle/>
        <a:p>
          <a:pPr algn="l"/>
          <a:r>
            <a:rPr lang="en-US" sz="1600" dirty="0"/>
            <a:t>Onus on market, not the city, to create affordability. Need for strong and widespread inclusionary zoning, engagement with nonprofits</a:t>
          </a:r>
        </a:p>
      </dgm:t>
    </dgm:pt>
    <dgm:pt modelId="{DC0CC84C-0DE8-40DE-89D1-5F31D0BC10BE}" type="parTrans" cxnId="{206CF9EB-9AFF-4197-8BF4-6E65A49B1641}">
      <dgm:prSet/>
      <dgm:spPr/>
      <dgm:t>
        <a:bodyPr/>
        <a:lstStyle/>
        <a:p>
          <a:endParaRPr lang="en-US"/>
        </a:p>
      </dgm:t>
    </dgm:pt>
    <dgm:pt modelId="{C28B3FDD-2ED5-4101-88B5-9794A1FAF96C}" type="sibTrans" cxnId="{206CF9EB-9AFF-4197-8BF4-6E65A49B1641}">
      <dgm:prSet/>
      <dgm:spPr/>
      <dgm:t>
        <a:bodyPr/>
        <a:lstStyle/>
        <a:p>
          <a:endParaRPr lang="en-US"/>
        </a:p>
      </dgm:t>
    </dgm:pt>
    <dgm:pt modelId="{944891F6-15A3-4F69-A2D4-55223FC2611D}">
      <dgm:prSet custT="1"/>
      <dgm:spPr/>
      <dgm:t>
        <a:bodyPr/>
        <a:lstStyle/>
        <a:p>
          <a:pPr>
            <a:defRPr b="1"/>
          </a:pPr>
          <a:r>
            <a:rPr lang="en-US" sz="1800" dirty="0"/>
            <a:t>10 yr H&amp;H work plan and long- range financial plan review </a:t>
          </a:r>
        </a:p>
      </dgm:t>
    </dgm:pt>
    <dgm:pt modelId="{E918FF4F-C454-4444-A7B7-9AD0EF3713AD}" type="parTrans" cxnId="{9B7B35F2-E8EA-4E90-9710-2435373FC83F}">
      <dgm:prSet/>
      <dgm:spPr/>
      <dgm:t>
        <a:bodyPr/>
        <a:lstStyle/>
        <a:p>
          <a:endParaRPr lang="en-US"/>
        </a:p>
      </dgm:t>
    </dgm:pt>
    <dgm:pt modelId="{984F982E-2C8B-411A-A58F-9F36BDD75985}" type="sibTrans" cxnId="{9B7B35F2-E8EA-4E90-9710-2435373FC83F}">
      <dgm:prSet/>
      <dgm:spPr/>
      <dgm:t>
        <a:bodyPr/>
        <a:lstStyle/>
        <a:p>
          <a:endParaRPr lang="en-US"/>
        </a:p>
      </dgm:t>
    </dgm:pt>
    <dgm:pt modelId="{CD14B059-3B30-4757-BC23-2F747F20CD9A}">
      <dgm:prSet custT="1"/>
      <dgm:spPr/>
      <dgm:t>
        <a:bodyPr/>
        <a:lstStyle/>
        <a:p>
          <a:pPr algn="l">
            <a:buNone/>
          </a:pPr>
          <a:r>
            <a:rPr lang="en-US" sz="1600" dirty="0"/>
            <a:t>No urgency, majority of the activities are visioning/analyzing/exploring </a:t>
          </a:r>
        </a:p>
      </dgm:t>
    </dgm:pt>
    <dgm:pt modelId="{3FB2768D-F776-4320-868F-FFA77DE9DEFF}" type="parTrans" cxnId="{BF251F47-44EF-4665-91CA-BDFE7C480A13}">
      <dgm:prSet/>
      <dgm:spPr/>
      <dgm:t>
        <a:bodyPr/>
        <a:lstStyle/>
        <a:p>
          <a:endParaRPr lang="en-US"/>
        </a:p>
      </dgm:t>
    </dgm:pt>
    <dgm:pt modelId="{C4DCCD22-AD2A-43D7-B0FF-556A87B86C94}" type="sibTrans" cxnId="{BF251F47-44EF-4665-91CA-BDFE7C480A13}">
      <dgm:prSet/>
      <dgm:spPr/>
      <dgm:t>
        <a:bodyPr/>
        <a:lstStyle/>
        <a:p>
          <a:endParaRPr lang="en-US"/>
        </a:p>
      </dgm:t>
    </dgm:pt>
    <dgm:pt modelId="{C3DF299B-92F1-43D9-9BD4-E2D5595386C5}">
      <dgm:prSet custT="1"/>
      <dgm:spPr/>
      <dgm:t>
        <a:bodyPr/>
        <a:lstStyle/>
        <a:p>
          <a:pPr algn="l">
            <a:buNone/>
          </a:pPr>
          <a:r>
            <a:rPr lang="en-US" sz="1600" dirty="0"/>
            <a:t>		- Head leases </a:t>
          </a:r>
        </a:p>
      </dgm:t>
    </dgm:pt>
    <dgm:pt modelId="{FEA0537E-CA53-468F-9CB6-EEEB6CBC0E4D}" type="parTrans" cxnId="{75E7F9CE-7B6A-4453-BBCF-D0E40F2325DF}">
      <dgm:prSet/>
      <dgm:spPr/>
      <dgm:t>
        <a:bodyPr/>
        <a:lstStyle/>
        <a:p>
          <a:endParaRPr lang="en-US"/>
        </a:p>
      </dgm:t>
    </dgm:pt>
    <dgm:pt modelId="{1339CE1E-4437-4A02-BAF1-1535E1A8455B}" type="sibTrans" cxnId="{75E7F9CE-7B6A-4453-BBCF-D0E40F2325DF}">
      <dgm:prSet/>
      <dgm:spPr/>
      <dgm:t>
        <a:bodyPr/>
        <a:lstStyle/>
        <a:p>
          <a:endParaRPr lang="en-US"/>
        </a:p>
      </dgm:t>
    </dgm:pt>
    <dgm:pt modelId="{327C0AE2-9EBC-4DE3-8971-045EB7B1DDC8}">
      <dgm:prSet custT="1"/>
      <dgm:spPr/>
      <dgm:t>
        <a:bodyPr/>
        <a:lstStyle/>
        <a:p>
          <a:pPr algn="l">
            <a:buNone/>
          </a:pPr>
          <a:r>
            <a:rPr lang="en-US" sz="1600" dirty="0"/>
            <a:t>Lack of focus on outcomes, no clear link between workplan and 10 yr plan targets</a:t>
          </a:r>
        </a:p>
      </dgm:t>
    </dgm:pt>
    <dgm:pt modelId="{43E0F183-BE98-45A8-98E7-9B6883F28C6E}" type="parTrans" cxnId="{BB6C3DF4-86F4-47FC-B7AE-020E0CF8C605}">
      <dgm:prSet/>
      <dgm:spPr/>
      <dgm:t>
        <a:bodyPr/>
        <a:lstStyle/>
        <a:p>
          <a:endParaRPr lang="en-US"/>
        </a:p>
      </dgm:t>
    </dgm:pt>
    <dgm:pt modelId="{BCC39176-AAA8-4092-96F5-A4C4F2443B8B}" type="sibTrans" cxnId="{BB6C3DF4-86F4-47FC-B7AE-020E0CF8C605}">
      <dgm:prSet/>
      <dgm:spPr/>
      <dgm:t>
        <a:bodyPr/>
        <a:lstStyle/>
        <a:p>
          <a:endParaRPr lang="en-US"/>
        </a:p>
      </dgm:t>
    </dgm:pt>
    <dgm:pt modelId="{561E469F-175B-44B6-8D07-9C9A33DB237A}" type="pres">
      <dgm:prSet presAssocID="{46C2ABD6-1AE8-4CC3-B6E4-CE36E0F87C90}" presName="root" presStyleCnt="0">
        <dgm:presLayoutVars>
          <dgm:dir/>
          <dgm:resizeHandles val="exact"/>
        </dgm:presLayoutVars>
      </dgm:prSet>
      <dgm:spPr/>
    </dgm:pt>
    <dgm:pt modelId="{0922F2AB-3F2D-4B1F-B2A9-54D7133D42E2}" type="pres">
      <dgm:prSet presAssocID="{5C846002-45E0-4F69-A9DF-7B613F9190CE}" presName="compNode" presStyleCnt="0"/>
      <dgm:spPr/>
    </dgm:pt>
    <dgm:pt modelId="{BD2B93FC-6766-49CA-9F39-051B37DE1B20}" type="pres">
      <dgm:prSet presAssocID="{5C846002-45E0-4F69-A9DF-7B613F9190CE}" presName="iconRect" presStyleLbl="node1" presStyleIdx="0" presStyleCnt="2" custLinFactNeighborX="2471" custLinFactNeighborY="-171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ument"/>
        </a:ext>
      </dgm:extLst>
    </dgm:pt>
    <dgm:pt modelId="{0274EAB4-4C35-45AC-B874-7124DDE91CA5}" type="pres">
      <dgm:prSet presAssocID="{5C846002-45E0-4F69-A9DF-7B613F9190CE}" presName="iconSpace" presStyleCnt="0"/>
      <dgm:spPr/>
    </dgm:pt>
    <dgm:pt modelId="{A90C5B76-D179-4BA0-8147-00F7622BE3BE}" type="pres">
      <dgm:prSet presAssocID="{5C846002-45E0-4F69-A9DF-7B613F9190CE}" presName="parTx" presStyleLbl="revTx" presStyleIdx="0" presStyleCnt="4">
        <dgm:presLayoutVars>
          <dgm:chMax val="0"/>
          <dgm:chPref val="0"/>
        </dgm:presLayoutVars>
      </dgm:prSet>
      <dgm:spPr/>
    </dgm:pt>
    <dgm:pt modelId="{F291F509-2640-4868-A30D-4359F785D611}" type="pres">
      <dgm:prSet presAssocID="{5C846002-45E0-4F69-A9DF-7B613F9190CE}" presName="txSpace" presStyleCnt="0"/>
      <dgm:spPr/>
    </dgm:pt>
    <dgm:pt modelId="{B1EDB4EC-DC1F-4C5E-AAC7-0CE21A60DB6A}" type="pres">
      <dgm:prSet presAssocID="{5C846002-45E0-4F69-A9DF-7B613F9190CE}" presName="desTx" presStyleLbl="revTx" presStyleIdx="1" presStyleCnt="4" custScaleX="102881" custScaleY="124828" custLinFactNeighborX="432" custLinFactNeighborY="-12077">
        <dgm:presLayoutVars/>
      </dgm:prSet>
      <dgm:spPr/>
    </dgm:pt>
    <dgm:pt modelId="{B61754A7-5680-40B1-8941-66C975BA0FBF}" type="pres">
      <dgm:prSet presAssocID="{06394344-CA2A-4676-817B-C79C46CB93C5}" presName="sibTrans" presStyleCnt="0"/>
      <dgm:spPr/>
    </dgm:pt>
    <dgm:pt modelId="{312B791A-9AD8-440F-B174-4C110908CB6F}" type="pres">
      <dgm:prSet presAssocID="{944891F6-15A3-4F69-A2D4-55223FC2611D}" presName="compNode" presStyleCnt="0"/>
      <dgm:spPr/>
    </dgm:pt>
    <dgm:pt modelId="{249D5989-3E87-45D0-B5C5-E0AF1DC8D574}" type="pres">
      <dgm:prSet presAssocID="{944891F6-15A3-4F69-A2D4-55223FC2611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resentation with bar chart RTL"/>
        </a:ext>
      </dgm:extLst>
    </dgm:pt>
    <dgm:pt modelId="{1F5E4BF7-B080-464F-8A4D-F87489E14EA1}" type="pres">
      <dgm:prSet presAssocID="{944891F6-15A3-4F69-A2D4-55223FC2611D}" presName="iconSpace" presStyleCnt="0"/>
      <dgm:spPr/>
    </dgm:pt>
    <dgm:pt modelId="{3C34ECA0-2B0C-45EF-941C-6860BCBDD4C2}" type="pres">
      <dgm:prSet presAssocID="{944891F6-15A3-4F69-A2D4-55223FC2611D}" presName="parTx" presStyleLbl="revTx" presStyleIdx="2" presStyleCnt="4">
        <dgm:presLayoutVars>
          <dgm:chMax val="0"/>
          <dgm:chPref val="0"/>
        </dgm:presLayoutVars>
      </dgm:prSet>
      <dgm:spPr/>
    </dgm:pt>
    <dgm:pt modelId="{AD6E0AA2-9447-4D37-8F7F-993B197B5DEB}" type="pres">
      <dgm:prSet presAssocID="{944891F6-15A3-4F69-A2D4-55223FC2611D}" presName="txSpace" presStyleCnt="0"/>
      <dgm:spPr/>
    </dgm:pt>
    <dgm:pt modelId="{FA5591BF-5F34-4AAE-94E7-C5BA3A7AC786}" type="pres">
      <dgm:prSet presAssocID="{944891F6-15A3-4F69-A2D4-55223FC2611D}" presName="desTx" presStyleLbl="revTx" presStyleIdx="3" presStyleCnt="4">
        <dgm:presLayoutVars/>
      </dgm:prSet>
      <dgm:spPr/>
    </dgm:pt>
  </dgm:ptLst>
  <dgm:cxnLst>
    <dgm:cxn modelId="{18E37407-A7B3-42B1-8D29-F00165871B82}" type="presOf" srcId="{41D065EE-640D-409E-9064-CE814634B728}" destId="{B1EDB4EC-DC1F-4C5E-AAC7-0CE21A60DB6A}" srcOrd="0" destOrd="0" presId="urn:microsoft.com/office/officeart/2018/5/layout/CenteredIconLabelDescriptionList"/>
    <dgm:cxn modelId="{F2EC0717-DA47-45A8-8424-F3FAACE52B0F}" type="presOf" srcId="{327C0AE2-9EBC-4DE3-8971-045EB7B1DDC8}" destId="{FA5591BF-5F34-4AAE-94E7-C5BA3A7AC786}" srcOrd="0" destOrd="2" presId="urn:microsoft.com/office/officeart/2018/5/layout/CenteredIconLabelDescriptionList"/>
    <dgm:cxn modelId="{E2436D20-4A71-4444-AB82-062D487EDD17}" type="presOf" srcId="{01DC470E-0AEE-450A-AC54-0AFFE44DCFF6}" destId="{B1EDB4EC-DC1F-4C5E-AAC7-0CE21A60DB6A}" srcOrd="0" destOrd="1" presId="urn:microsoft.com/office/officeart/2018/5/layout/CenteredIconLabelDescriptionList"/>
    <dgm:cxn modelId="{1C23C33E-4BC1-40BC-95B8-8E9311ACDC12}" type="presOf" srcId="{C3DF299B-92F1-43D9-9BD4-E2D5595386C5}" destId="{FA5591BF-5F34-4AAE-94E7-C5BA3A7AC786}" srcOrd="0" destOrd="1" presId="urn:microsoft.com/office/officeart/2018/5/layout/CenteredIconLabelDescriptionList"/>
    <dgm:cxn modelId="{BF251F47-44EF-4665-91CA-BDFE7C480A13}" srcId="{944891F6-15A3-4F69-A2D4-55223FC2611D}" destId="{CD14B059-3B30-4757-BC23-2F747F20CD9A}" srcOrd="0" destOrd="0" parTransId="{3FB2768D-F776-4320-868F-FFA77DE9DEFF}" sibTransId="{C4DCCD22-AD2A-43D7-B0FF-556A87B86C94}"/>
    <dgm:cxn modelId="{8A89C56D-A015-46DF-8042-C04C5664EC13}" type="presOf" srcId="{46C2ABD6-1AE8-4CC3-B6E4-CE36E0F87C90}" destId="{561E469F-175B-44B6-8D07-9C9A33DB237A}" srcOrd="0" destOrd="0" presId="urn:microsoft.com/office/officeart/2018/5/layout/CenteredIconLabelDescriptionList"/>
    <dgm:cxn modelId="{2D035284-816E-47A4-B769-2BF70AB97BD4}" type="presOf" srcId="{CD14B059-3B30-4757-BC23-2F747F20CD9A}" destId="{FA5591BF-5F34-4AAE-94E7-C5BA3A7AC786}" srcOrd="0" destOrd="0" presId="urn:microsoft.com/office/officeart/2018/5/layout/CenteredIconLabelDescriptionList"/>
    <dgm:cxn modelId="{E8F63889-C9A8-48ED-A064-7BFE62B7EC37}" type="presOf" srcId="{5C846002-45E0-4F69-A9DF-7B613F9190CE}" destId="{A90C5B76-D179-4BA0-8147-00F7622BE3BE}" srcOrd="0" destOrd="0" presId="urn:microsoft.com/office/officeart/2018/5/layout/CenteredIconLabelDescriptionList"/>
    <dgm:cxn modelId="{BFEF09AC-4C7E-4EA5-85D5-378BA5BA1910}" type="presOf" srcId="{944891F6-15A3-4F69-A2D4-55223FC2611D}" destId="{3C34ECA0-2B0C-45EF-941C-6860BCBDD4C2}" srcOrd="0" destOrd="0" presId="urn:microsoft.com/office/officeart/2018/5/layout/CenteredIconLabelDescriptionList"/>
    <dgm:cxn modelId="{75E7F9CE-7B6A-4453-BBCF-D0E40F2325DF}" srcId="{CD14B059-3B30-4757-BC23-2F747F20CD9A}" destId="{C3DF299B-92F1-43D9-9BD4-E2D5595386C5}" srcOrd="0" destOrd="0" parTransId="{FEA0537E-CA53-468F-9CB6-EEEB6CBC0E4D}" sibTransId="{1339CE1E-4437-4A02-BAF1-1535E1A8455B}"/>
    <dgm:cxn modelId="{30DAD8D5-0CD9-4662-8B9C-9A183A0AE089}" srcId="{5C846002-45E0-4F69-A9DF-7B613F9190CE}" destId="{41D065EE-640D-409E-9064-CE814634B728}" srcOrd="0" destOrd="0" parTransId="{7D214CC0-CB07-422E-8170-B800BF8B375B}" sibTransId="{5F511185-E4EA-4C1B-9C41-D97154E5A813}"/>
    <dgm:cxn modelId="{A6B697DB-772C-4F32-A28F-BBEA70D18B6B}" srcId="{46C2ABD6-1AE8-4CC3-B6E4-CE36E0F87C90}" destId="{5C846002-45E0-4F69-A9DF-7B613F9190CE}" srcOrd="0" destOrd="0" parTransId="{99C1799E-00C7-41A3-950C-7E4CB76880E7}" sibTransId="{06394344-CA2A-4676-817B-C79C46CB93C5}"/>
    <dgm:cxn modelId="{206CF9EB-9AFF-4197-8BF4-6E65A49B1641}" srcId="{5C846002-45E0-4F69-A9DF-7B613F9190CE}" destId="{01DC470E-0AEE-450A-AC54-0AFFE44DCFF6}" srcOrd="1" destOrd="0" parTransId="{DC0CC84C-0DE8-40DE-89D1-5F31D0BC10BE}" sibTransId="{C28B3FDD-2ED5-4101-88B5-9794A1FAF96C}"/>
    <dgm:cxn modelId="{9B7B35F2-E8EA-4E90-9710-2435373FC83F}" srcId="{46C2ABD6-1AE8-4CC3-B6E4-CE36E0F87C90}" destId="{944891F6-15A3-4F69-A2D4-55223FC2611D}" srcOrd="1" destOrd="0" parTransId="{E918FF4F-C454-4444-A7B7-9AD0EF3713AD}" sibTransId="{984F982E-2C8B-411A-A58F-9F36BDD75985}"/>
    <dgm:cxn modelId="{BB6C3DF4-86F4-47FC-B7AE-020E0CF8C605}" srcId="{944891F6-15A3-4F69-A2D4-55223FC2611D}" destId="{327C0AE2-9EBC-4DE3-8971-045EB7B1DDC8}" srcOrd="1" destOrd="0" parTransId="{43E0F183-BE98-45A8-98E7-9B6883F28C6E}" sibTransId="{BCC39176-AAA8-4092-96F5-A4C4F2443B8B}"/>
    <dgm:cxn modelId="{0DDA2274-991A-441B-985C-70FD5E5D08E8}" type="presParOf" srcId="{561E469F-175B-44B6-8D07-9C9A33DB237A}" destId="{0922F2AB-3F2D-4B1F-B2A9-54D7133D42E2}" srcOrd="0" destOrd="0" presId="urn:microsoft.com/office/officeart/2018/5/layout/CenteredIconLabelDescriptionList"/>
    <dgm:cxn modelId="{D600197B-7B5D-4B90-8DD3-CEBA3320DC7D}" type="presParOf" srcId="{0922F2AB-3F2D-4B1F-B2A9-54D7133D42E2}" destId="{BD2B93FC-6766-49CA-9F39-051B37DE1B20}" srcOrd="0" destOrd="0" presId="urn:microsoft.com/office/officeart/2018/5/layout/CenteredIconLabelDescriptionList"/>
    <dgm:cxn modelId="{7684B874-4E7B-40AC-AFBF-8496198D0430}" type="presParOf" srcId="{0922F2AB-3F2D-4B1F-B2A9-54D7133D42E2}" destId="{0274EAB4-4C35-45AC-B874-7124DDE91CA5}" srcOrd="1" destOrd="0" presId="urn:microsoft.com/office/officeart/2018/5/layout/CenteredIconLabelDescriptionList"/>
    <dgm:cxn modelId="{388D1800-1528-4A7F-AB10-BB6F1CEEF48C}" type="presParOf" srcId="{0922F2AB-3F2D-4B1F-B2A9-54D7133D42E2}" destId="{A90C5B76-D179-4BA0-8147-00F7622BE3BE}" srcOrd="2" destOrd="0" presId="urn:microsoft.com/office/officeart/2018/5/layout/CenteredIconLabelDescriptionList"/>
    <dgm:cxn modelId="{20D5CA80-E722-4D8A-84E5-8A7AFC12DC0E}" type="presParOf" srcId="{0922F2AB-3F2D-4B1F-B2A9-54D7133D42E2}" destId="{F291F509-2640-4868-A30D-4359F785D611}" srcOrd="3" destOrd="0" presId="urn:microsoft.com/office/officeart/2018/5/layout/CenteredIconLabelDescriptionList"/>
    <dgm:cxn modelId="{A204AF11-258B-417F-8175-85665211A9AF}" type="presParOf" srcId="{0922F2AB-3F2D-4B1F-B2A9-54D7133D42E2}" destId="{B1EDB4EC-DC1F-4C5E-AAC7-0CE21A60DB6A}" srcOrd="4" destOrd="0" presId="urn:microsoft.com/office/officeart/2018/5/layout/CenteredIconLabelDescriptionList"/>
    <dgm:cxn modelId="{C8387379-91A6-4E0E-9188-13E587C95B20}" type="presParOf" srcId="{561E469F-175B-44B6-8D07-9C9A33DB237A}" destId="{B61754A7-5680-40B1-8941-66C975BA0FBF}" srcOrd="1" destOrd="0" presId="urn:microsoft.com/office/officeart/2018/5/layout/CenteredIconLabelDescriptionList"/>
    <dgm:cxn modelId="{99ED6875-CDBC-437B-BA90-98E679455132}" type="presParOf" srcId="{561E469F-175B-44B6-8D07-9C9A33DB237A}" destId="{312B791A-9AD8-440F-B174-4C110908CB6F}" srcOrd="2" destOrd="0" presId="urn:microsoft.com/office/officeart/2018/5/layout/CenteredIconLabelDescriptionList"/>
    <dgm:cxn modelId="{358DC639-5D32-4E91-AD26-8CE8D81AD9D2}" type="presParOf" srcId="{312B791A-9AD8-440F-B174-4C110908CB6F}" destId="{249D5989-3E87-45D0-B5C5-E0AF1DC8D574}" srcOrd="0" destOrd="0" presId="urn:microsoft.com/office/officeart/2018/5/layout/CenteredIconLabelDescriptionList"/>
    <dgm:cxn modelId="{C381E824-A7CB-40F6-A83A-123BACC423E3}" type="presParOf" srcId="{312B791A-9AD8-440F-B174-4C110908CB6F}" destId="{1F5E4BF7-B080-464F-8A4D-F87489E14EA1}" srcOrd="1" destOrd="0" presId="urn:microsoft.com/office/officeart/2018/5/layout/CenteredIconLabelDescriptionList"/>
    <dgm:cxn modelId="{87FCA39D-B242-486A-B25D-55F7E0E6383A}" type="presParOf" srcId="{312B791A-9AD8-440F-B174-4C110908CB6F}" destId="{3C34ECA0-2B0C-45EF-941C-6860BCBDD4C2}" srcOrd="2" destOrd="0" presId="urn:microsoft.com/office/officeart/2018/5/layout/CenteredIconLabelDescriptionList"/>
    <dgm:cxn modelId="{0C62A8E6-D14D-4557-8D13-9363BC16F118}" type="presParOf" srcId="{312B791A-9AD8-440F-B174-4C110908CB6F}" destId="{AD6E0AA2-9447-4D37-8F7F-993B197B5DEB}" srcOrd="3" destOrd="0" presId="urn:microsoft.com/office/officeart/2018/5/layout/CenteredIconLabelDescriptionList"/>
    <dgm:cxn modelId="{F25D87E5-4BAB-46FE-8345-20B1AB51E7F7}" type="presParOf" srcId="{312B791A-9AD8-440F-B174-4C110908CB6F}" destId="{FA5591BF-5F34-4AAE-94E7-C5BA3A7AC786}"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7F0065-608D-47CE-8871-623C68712290}"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B8B6314B-7B48-4F09-8D21-467DB4632B29}">
      <dgm:prSet/>
      <dgm:spPr/>
      <dgm:t>
        <a:bodyPr/>
        <a:lstStyle/>
        <a:p>
          <a:r>
            <a:rPr lang="en-US" dirty="0"/>
            <a:t>New members and new Executives</a:t>
          </a:r>
        </a:p>
      </dgm:t>
    </dgm:pt>
    <dgm:pt modelId="{0003C013-1C5B-4CDC-940A-3B683DA62B7B}" type="parTrans" cxnId="{9E5F3A2E-BA50-4510-BC25-BE83069CEDC6}">
      <dgm:prSet/>
      <dgm:spPr/>
      <dgm:t>
        <a:bodyPr/>
        <a:lstStyle/>
        <a:p>
          <a:endParaRPr lang="en-US"/>
        </a:p>
      </dgm:t>
    </dgm:pt>
    <dgm:pt modelId="{1D5DC2E5-5A39-4B25-8E53-0267D286DADC}" type="sibTrans" cxnId="{9E5F3A2E-BA50-4510-BC25-BE83069CEDC6}">
      <dgm:prSet/>
      <dgm:spPr/>
      <dgm:t>
        <a:bodyPr/>
        <a:lstStyle/>
        <a:p>
          <a:endParaRPr lang="en-US"/>
        </a:p>
      </dgm:t>
    </dgm:pt>
    <dgm:pt modelId="{3D14A2B3-8B6A-48A8-874B-FE2F00B80944}">
      <dgm:prSet/>
      <dgm:spPr/>
      <dgm:t>
        <a:bodyPr/>
        <a:lstStyle/>
        <a:p>
          <a:r>
            <a:rPr lang="en-US" dirty="0"/>
            <a:t>Working with key partners</a:t>
          </a:r>
        </a:p>
      </dgm:t>
    </dgm:pt>
    <dgm:pt modelId="{7E4C962B-51ED-4ED1-A2CA-E8F54AB3BFA2}" type="parTrans" cxnId="{72ABBA40-F4B5-45CB-9A83-1BFF2DD7ED0E}">
      <dgm:prSet/>
      <dgm:spPr/>
      <dgm:t>
        <a:bodyPr/>
        <a:lstStyle/>
        <a:p>
          <a:endParaRPr lang="en-US"/>
        </a:p>
      </dgm:t>
    </dgm:pt>
    <dgm:pt modelId="{8240AE99-C9DE-4E2A-9B15-E62538523521}" type="sibTrans" cxnId="{72ABBA40-F4B5-45CB-9A83-1BFF2DD7ED0E}">
      <dgm:prSet/>
      <dgm:spPr/>
      <dgm:t>
        <a:bodyPr/>
        <a:lstStyle/>
        <a:p>
          <a:endParaRPr lang="en-US"/>
        </a:p>
      </dgm:t>
    </dgm:pt>
    <dgm:pt modelId="{236E1097-E8BD-4F08-8BC6-F1CEF3A4CFFA}">
      <dgm:prSet/>
      <dgm:spPr/>
      <dgm:t>
        <a:bodyPr/>
        <a:lstStyle/>
        <a:p>
          <a:r>
            <a:rPr lang="en-US" dirty="0"/>
            <a:t>AGM- October: review our progress, elect Directors</a:t>
          </a:r>
        </a:p>
      </dgm:t>
    </dgm:pt>
    <dgm:pt modelId="{698EB4F8-7E5E-4892-885B-AA0DE7BCBA66}" type="parTrans" cxnId="{CFE7DB17-2117-46A3-A95C-EB1757F88BD8}">
      <dgm:prSet/>
      <dgm:spPr/>
      <dgm:t>
        <a:bodyPr/>
        <a:lstStyle/>
        <a:p>
          <a:endParaRPr lang="en-US"/>
        </a:p>
      </dgm:t>
    </dgm:pt>
    <dgm:pt modelId="{726FC40F-3A5A-4A27-8E49-E30D01EBDA61}" type="sibTrans" cxnId="{CFE7DB17-2117-46A3-A95C-EB1757F88BD8}">
      <dgm:prSet/>
      <dgm:spPr/>
      <dgm:t>
        <a:bodyPr/>
        <a:lstStyle/>
        <a:p>
          <a:endParaRPr lang="en-US"/>
        </a:p>
      </dgm:t>
    </dgm:pt>
    <dgm:pt modelId="{0689DC54-C31D-C044-AD8B-A75A619498BA}">
      <dgm:prSet/>
      <dgm:spPr/>
      <dgm:t>
        <a:bodyPr/>
        <a:lstStyle/>
        <a:p>
          <a:r>
            <a:rPr lang="en-US" dirty="0"/>
            <a:t>May  10  Community Meeting</a:t>
          </a:r>
        </a:p>
      </dgm:t>
    </dgm:pt>
    <dgm:pt modelId="{3A0218D3-DFCE-9E4B-927E-6322FA3A9890}" type="parTrans" cxnId="{9C3B9FD0-7999-A64E-82B7-955698E30E1D}">
      <dgm:prSet/>
      <dgm:spPr/>
      <dgm:t>
        <a:bodyPr/>
        <a:lstStyle/>
        <a:p>
          <a:endParaRPr lang="en-CA"/>
        </a:p>
      </dgm:t>
    </dgm:pt>
    <dgm:pt modelId="{BFC7EC40-812B-7640-B986-AE0662A9B0C5}" type="sibTrans" cxnId="{9C3B9FD0-7999-A64E-82B7-955698E30E1D}">
      <dgm:prSet/>
      <dgm:spPr/>
      <dgm:t>
        <a:bodyPr/>
        <a:lstStyle/>
        <a:p>
          <a:endParaRPr lang="en-CA"/>
        </a:p>
      </dgm:t>
    </dgm:pt>
    <dgm:pt modelId="{328FFB16-DEC7-4F6D-8DC4-353188AB4699}" type="pres">
      <dgm:prSet presAssocID="{947F0065-608D-47CE-8871-623C68712290}" presName="diagram" presStyleCnt="0">
        <dgm:presLayoutVars>
          <dgm:dir/>
          <dgm:resizeHandles val="exact"/>
        </dgm:presLayoutVars>
      </dgm:prSet>
      <dgm:spPr/>
    </dgm:pt>
    <dgm:pt modelId="{A04EBB7B-8E78-4ADB-B9AE-20501D2F1180}" type="pres">
      <dgm:prSet presAssocID="{0689DC54-C31D-C044-AD8B-A75A619498BA}" presName="node" presStyleLbl="node1" presStyleIdx="0" presStyleCnt="4">
        <dgm:presLayoutVars>
          <dgm:bulletEnabled val="1"/>
        </dgm:presLayoutVars>
      </dgm:prSet>
      <dgm:spPr/>
    </dgm:pt>
    <dgm:pt modelId="{326535E1-D5EC-482D-99EC-9A0D87BB6C61}" type="pres">
      <dgm:prSet presAssocID="{BFC7EC40-812B-7640-B986-AE0662A9B0C5}" presName="sibTrans" presStyleCnt="0"/>
      <dgm:spPr/>
    </dgm:pt>
    <dgm:pt modelId="{9352F094-AEB4-4A91-BF8F-F495CA5DED3D}" type="pres">
      <dgm:prSet presAssocID="{B8B6314B-7B48-4F09-8D21-467DB4632B29}" presName="node" presStyleLbl="node1" presStyleIdx="1" presStyleCnt="4">
        <dgm:presLayoutVars>
          <dgm:bulletEnabled val="1"/>
        </dgm:presLayoutVars>
      </dgm:prSet>
      <dgm:spPr/>
    </dgm:pt>
    <dgm:pt modelId="{7CAB2744-F0E5-489D-8BD5-EE3209DF0788}" type="pres">
      <dgm:prSet presAssocID="{1D5DC2E5-5A39-4B25-8E53-0267D286DADC}" presName="sibTrans" presStyleCnt="0"/>
      <dgm:spPr/>
    </dgm:pt>
    <dgm:pt modelId="{0A3E7CA7-DEB3-460F-91F8-FE4AFCBF82A7}" type="pres">
      <dgm:prSet presAssocID="{3D14A2B3-8B6A-48A8-874B-FE2F00B80944}" presName="node" presStyleLbl="node1" presStyleIdx="2" presStyleCnt="4">
        <dgm:presLayoutVars>
          <dgm:bulletEnabled val="1"/>
        </dgm:presLayoutVars>
      </dgm:prSet>
      <dgm:spPr/>
    </dgm:pt>
    <dgm:pt modelId="{3B5D33B2-246E-48D6-AD40-A09C83F92ABC}" type="pres">
      <dgm:prSet presAssocID="{8240AE99-C9DE-4E2A-9B15-E62538523521}" presName="sibTrans" presStyleCnt="0"/>
      <dgm:spPr/>
    </dgm:pt>
    <dgm:pt modelId="{7EB19CF0-6714-4BAE-91BA-7B55360014AC}" type="pres">
      <dgm:prSet presAssocID="{236E1097-E8BD-4F08-8BC6-F1CEF3A4CFFA}" presName="node" presStyleLbl="node1" presStyleIdx="3" presStyleCnt="4">
        <dgm:presLayoutVars>
          <dgm:bulletEnabled val="1"/>
        </dgm:presLayoutVars>
      </dgm:prSet>
      <dgm:spPr/>
    </dgm:pt>
  </dgm:ptLst>
  <dgm:cxnLst>
    <dgm:cxn modelId="{CFE7DB17-2117-46A3-A95C-EB1757F88BD8}" srcId="{947F0065-608D-47CE-8871-623C68712290}" destId="{236E1097-E8BD-4F08-8BC6-F1CEF3A4CFFA}" srcOrd="3" destOrd="0" parTransId="{698EB4F8-7E5E-4892-885B-AA0DE7BCBA66}" sibTransId="{726FC40F-3A5A-4A27-8E49-E30D01EBDA61}"/>
    <dgm:cxn modelId="{9E5F3A2E-BA50-4510-BC25-BE83069CEDC6}" srcId="{947F0065-608D-47CE-8871-623C68712290}" destId="{B8B6314B-7B48-4F09-8D21-467DB4632B29}" srcOrd="1" destOrd="0" parTransId="{0003C013-1C5B-4CDC-940A-3B683DA62B7B}" sibTransId="{1D5DC2E5-5A39-4B25-8E53-0267D286DADC}"/>
    <dgm:cxn modelId="{72ABBA40-F4B5-45CB-9A83-1BFF2DD7ED0E}" srcId="{947F0065-608D-47CE-8871-623C68712290}" destId="{3D14A2B3-8B6A-48A8-874B-FE2F00B80944}" srcOrd="2" destOrd="0" parTransId="{7E4C962B-51ED-4ED1-A2CA-E8F54AB3BFA2}" sibTransId="{8240AE99-C9DE-4E2A-9B15-E62538523521}"/>
    <dgm:cxn modelId="{10E1F844-47F5-4B92-861A-0ECAD778323D}" type="presOf" srcId="{3D14A2B3-8B6A-48A8-874B-FE2F00B80944}" destId="{0A3E7CA7-DEB3-460F-91F8-FE4AFCBF82A7}" srcOrd="0" destOrd="0" presId="urn:microsoft.com/office/officeart/2005/8/layout/default"/>
    <dgm:cxn modelId="{04D86881-1CCD-4FE9-AA40-33B12C24EAB5}" type="presOf" srcId="{0689DC54-C31D-C044-AD8B-A75A619498BA}" destId="{A04EBB7B-8E78-4ADB-B9AE-20501D2F1180}" srcOrd="0" destOrd="0" presId="urn:microsoft.com/office/officeart/2005/8/layout/default"/>
    <dgm:cxn modelId="{388C68A7-C6D7-43E6-AD09-5E047AF2A350}" type="presOf" srcId="{947F0065-608D-47CE-8871-623C68712290}" destId="{328FFB16-DEC7-4F6D-8DC4-353188AB4699}" srcOrd="0" destOrd="0" presId="urn:microsoft.com/office/officeart/2005/8/layout/default"/>
    <dgm:cxn modelId="{B681E6B7-8B27-43CE-966C-5D75C48CC9F2}" type="presOf" srcId="{236E1097-E8BD-4F08-8BC6-F1CEF3A4CFFA}" destId="{7EB19CF0-6714-4BAE-91BA-7B55360014AC}" srcOrd="0" destOrd="0" presId="urn:microsoft.com/office/officeart/2005/8/layout/default"/>
    <dgm:cxn modelId="{9C3B9FD0-7999-A64E-82B7-955698E30E1D}" srcId="{947F0065-608D-47CE-8871-623C68712290}" destId="{0689DC54-C31D-C044-AD8B-A75A619498BA}" srcOrd="0" destOrd="0" parTransId="{3A0218D3-DFCE-9E4B-927E-6322FA3A9890}" sibTransId="{BFC7EC40-812B-7640-B986-AE0662A9B0C5}"/>
    <dgm:cxn modelId="{30EF4FE0-2451-489A-AB78-746D585BE9E0}" type="presOf" srcId="{B8B6314B-7B48-4F09-8D21-467DB4632B29}" destId="{9352F094-AEB4-4A91-BF8F-F495CA5DED3D}" srcOrd="0" destOrd="0" presId="urn:microsoft.com/office/officeart/2005/8/layout/default"/>
    <dgm:cxn modelId="{CDD41D15-8380-4D85-9DEC-8D62722D9741}" type="presParOf" srcId="{328FFB16-DEC7-4F6D-8DC4-353188AB4699}" destId="{A04EBB7B-8E78-4ADB-B9AE-20501D2F1180}" srcOrd="0" destOrd="0" presId="urn:microsoft.com/office/officeart/2005/8/layout/default"/>
    <dgm:cxn modelId="{E9273F29-AAD3-4750-B399-D0E41D39BB25}" type="presParOf" srcId="{328FFB16-DEC7-4F6D-8DC4-353188AB4699}" destId="{326535E1-D5EC-482D-99EC-9A0D87BB6C61}" srcOrd="1" destOrd="0" presId="urn:microsoft.com/office/officeart/2005/8/layout/default"/>
    <dgm:cxn modelId="{F9F41BDB-7B1A-48CB-82E7-A4708274F263}" type="presParOf" srcId="{328FFB16-DEC7-4F6D-8DC4-353188AB4699}" destId="{9352F094-AEB4-4A91-BF8F-F495CA5DED3D}" srcOrd="2" destOrd="0" presId="urn:microsoft.com/office/officeart/2005/8/layout/default"/>
    <dgm:cxn modelId="{2B5B8DAE-BF7F-410F-88B1-A57853DD1C80}" type="presParOf" srcId="{328FFB16-DEC7-4F6D-8DC4-353188AB4699}" destId="{7CAB2744-F0E5-489D-8BD5-EE3209DF0788}" srcOrd="3" destOrd="0" presId="urn:microsoft.com/office/officeart/2005/8/layout/default"/>
    <dgm:cxn modelId="{84E7B77A-7A14-49AA-BCCD-3C2319516B0F}" type="presParOf" srcId="{328FFB16-DEC7-4F6D-8DC4-353188AB4699}" destId="{0A3E7CA7-DEB3-460F-91F8-FE4AFCBF82A7}" srcOrd="4" destOrd="0" presId="urn:microsoft.com/office/officeart/2005/8/layout/default"/>
    <dgm:cxn modelId="{D2EABA0F-622E-4CB9-961B-ACB29CDF9777}" type="presParOf" srcId="{328FFB16-DEC7-4F6D-8DC4-353188AB4699}" destId="{3B5D33B2-246E-48D6-AD40-A09C83F92ABC}" srcOrd="5" destOrd="0" presId="urn:microsoft.com/office/officeart/2005/8/layout/default"/>
    <dgm:cxn modelId="{B19EC5A4-8E97-41D3-965A-34E4DA987C77}" type="presParOf" srcId="{328FFB16-DEC7-4F6D-8DC4-353188AB4699}" destId="{7EB19CF0-6714-4BAE-91BA-7B55360014A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B93FC-6766-49CA-9F39-051B37DE1B20}">
      <dsp:nvSpPr>
        <dsp:cNvPr id="0" name=""/>
        <dsp:cNvSpPr/>
      </dsp:nvSpPr>
      <dsp:spPr>
        <a:xfrm>
          <a:off x="2320900" y="0"/>
          <a:ext cx="1509048" cy="1509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6000" b="-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0C5B76-D179-4BA0-8147-00F7622BE3BE}">
      <dsp:nvSpPr>
        <dsp:cNvPr id="0" name=""/>
        <dsp:cNvSpPr/>
      </dsp:nvSpPr>
      <dsp:spPr>
        <a:xfrm>
          <a:off x="882333" y="1252302"/>
          <a:ext cx="4311566" cy="646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Advocacy (government, other CAs)</a:t>
          </a:r>
        </a:p>
      </dsp:txBody>
      <dsp:txXfrm>
        <a:off x="882333" y="1252302"/>
        <a:ext cx="4311566" cy="646734"/>
      </dsp:txXfrm>
    </dsp:sp>
    <dsp:sp modelId="{B1EDB4EC-DC1F-4C5E-AAC7-0CE21A60DB6A}">
      <dsp:nvSpPr>
        <dsp:cNvPr id="0" name=""/>
        <dsp:cNvSpPr/>
      </dsp:nvSpPr>
      <dsp:spPr>
        <a:xfrm>
          <a:off x="658089" y="1823983"/>
          <a:ext cx="4910874" cy="3234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solidFill>
                <a:schemeClr val="tx1"/>
              </a:solidFill>
              <a:latin typeface="Segoe UI Light"/>
              <a:ea typeface="+mn-ea"/>
              <a:cs typeface="+mn-cs"/>
            </a:rPr>
            <a:t>Focus spending on permanent housing solutions rather than emergency solutions</a:t>
          </a:r>
        </a:p>
        <a:p>
          <a:pPr marL="0" lvl="0" indent="0" algn="l" defTabSz="711200">
            <a:lnSpc>
              <a:spcPct val="100000"/>
            </a:lnSpc>
            <a:spcBef>
              <a:spcPct val="0"/>
            </a:spcBef>
            <a:spcAft>
              <a:spcPct val="35000"/>
            </a:spcAft>
            <a:buFont typeface="Arial" panose="020B0604020202020204" pitchFamily="34" charset="0"/>
            <a:buNone/>
          </a:pPr>
          <a:r>
            <a:rPr lang="en-US" sz="1600" kern="1200" dirty="0">
              <a:solidFill>
                <a:schemeClr val="tx1"/>
              </a:solidFill>
              <a:latin typeface="Segoe UI Light"/>
              <a:ea typeface="+mn-ea"/>
              <a:cs typeface="+mn-cs"/>
            </a:rPr>
            <a:t>	- Encourage city to use all tools at their disposal </a:t>
          </a:r>
        </a:p>
        <a:p>
          <a:pPr marL="171450" lvl="1" indent="-171450" algn="l" defTabSz="711200">
            <a:lnSpc>
              <a:spcPct val="90000"/>
            </a:lnSpc>
            <a:spcBef>
              <a:spcPct val="0"/>
            </a:spcBef>
            <a:spcAft>
              <a:spcPct val="15000"/>
            </a:spcAft>
            <a:buNone/>
          </a:pPr>
          <a:r>
            <a:rPr lang="en-US" sz="1600" kern="1200" dirty="0">
              <a:solidFill>
                <a:schemeClr val="tx1"/>
              </a:solidFill>
              <a:latin typeface="Segoe UI Light"/>
              <a:ea typeface="+mn-ea"/>
              <a:cs typeface="+mn-cs"/>
            </a:rPr>
            <a:t>		- Support for tax on vacant residential properties</a:t>
          </a:r>
        </a:p>
        <a:p>
          <a:pPr marL="0" lvl="0" indent="0" algn="l" defTabSz="711200">
            <a:lnSpc>
              <a:spcPct val="100000"/>
            </a:lnSpc>
            <a:spcBef>
              <a:spcPct val="0"/>
            </a:spcBef>
            <a:spcAft>
              <a:spcPct val="35000"/>
            </a:spcAft>
            <a:buNone/>
          </a:pPr>
          <a:r>
            <a:rPr lang="en-US" sz="1600" kern="1200" dirty="0">
              <a:solidFill>
                <a:schemeClr val="tx1"/>
              </a:solidFill>
              <a:latin typeface="Segoe UI Light"/>
              <a:ea typeface="+mn-ea"/>
              <a:cs typeface="+mn-cs"/>
            </a:rPr>
            <a:t>Inclusionary zoning, right of first refusal, rental replacement bylaw, etc. </a:t>
          </a:r>
        </a:p>
        <a:p>
          <a:pPr marL="0" lvl="0" indent="0" algn="l" defTabSz="711200">
            <a:lnSpc>
              <a:spcPct val="100000"/>
            </a:lnSpc>
            <a:spcBef>
              <a:spcPct val="0"/>
            </a:spcBef>
            <a:spcAft>
              <a:spcPct val="35000"/>
            </a:spcAft>
            <a:buNone/>
          </a:pPr>
          <a:r>
            <a:rPr lang="en-US" sz="1600" kern="1200" dirty="0">
              <a:solidFill>
                <a:schemeClr val="tx1"/>
              </a:solidFill>
              <a:latin typeface="Segoe UI Light"/>
              <a:ea typeface="+mn-ea"/>
              <a:cs typeface="+mn-cs"/>
            </a:rPr>
            <a:t>Encouraged the city to engage with private landowners and developers</a:t>
          </a:r>
        </a:p>
        <a:p>
          <a:pPr marL="0" lvl="0" indent="0" algn="l" defTabSz="711200">
            <a:lnSpc>
              <a:spcPct val="100000"/>
            </a:lnSpc>
            <a:spcBef>
              <a:spcPct val="0"/>
            </a:spcBef>
            <a:spcAft>
              <a:spcPct val="35000"/>
            </a:spcAft>
            <a:buNone/>
          </a:pPr>
          <a:r>
            <a:rPr lang="en-US" sz="1600" kern="1200" dirty="0">
              <a:solidFill>
                <a:schemeClr val="tx1"/>
              </a:solidFill>
              <a:latin typeface="Segoe UI Light"/>
              <a:ea typeface="+mn-ea"/>
              <a:cs typeface="+mn-cs"/>
            </a:rPr>
            <a:t>Increase transparency and visibility on outcomes of funding </a:t>
          </a:r>
        </a:p>
      </dsp:txBody>
      <dsp:txXfrm>
        <a:off x="658089" y="1823983"/>
        <a:ext cx="4910874" cy="3234918"/>
      </dsp:txXfrm>
    </dsp:sp>
    <dsp:sp modelId="{249D5989-3E87-45D0-B5C5-E0AF1DC8D574}">
      <dsp:nvSpPr>
        <dsp:cNvPr id="0" name=""/>
        <dsp:cNvSpPr/>
      </dsp:nvSpPr>
      <dsp:spPr>
        <a:xfrm>
          <a:off x="7593386" y="0"/>
          <a:ext cx="1509048" cy="1509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6000" b="-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34ECA0-2B0C-45EF-941C-6860BCBDD4C2}">
      <dsp:nvSpPr>
        <dsp:cNvPr id="0" name=""/>
        <dsp:cNvSpPr/>
      </dsp:nvSpPr>
      <dsp:spPr>
        <a:xfrm>
          <a:off x="6248078" y="1320986"/>
          <a:ext cx="4311566" cy="646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t>Participation in Family housing Lab (VCA and others)</a:t>
          </a:r>
        </a:p>
      </dsp:txBody>
      <dsp:txXfrm>
        <a:off x="6248078" y="1320986"/>
        <a:ext cx="4311566" cy="646734"/>
      </dsp:txXfrm>
    </dsp:sp>
    <dsp:sp modelId="{FA5591BF-5F34-4AAE-94E7-C5BA3A7AC786}">
      <dsp:nvSpPr>
        <dsp:cNvPr id="0" name=""/>
        <dsp:cNvSpPr/>
      </dsp:nvSpPr>
      <dsp:spPr>
        <a:xfrm>
          <a:off x="6266747" y="2044917"/>
          <a:ext cx="4311566" cy="2085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solidFill>
                <a:schemeClr val="tx1"/>
              </a:solidFill>
            </a:rPr>
            <a:t>CAs, service providers, landlords and developers, the city assessing and piloting solutions to family homelessness</a:t>
          </a:r>
        </a:p>
        <a:p>
          <a:pPr marL="0" lvl="0" indent="0" algn="l" defTabSz="711200">
            <a:lnSpc>
              <a:spcPct val="100000"/>
            </a:lnSpc>
            <a:spcBef>
              <a:spcPct val="0"/>
            </a:spcBef>
            <a:spcAft>
              <a:spcPct val="35000"/>
            </a:spcAft>
            <a:buNone/>
          </a:pPr>
          <a:endParaRPr lang="en-US" sz="1600" kern="1200" dirty="0">
            <a:solidFill>
              <a:schemeClr val="tx1"/>
            </a:solidFill>
          </a:endParaRPr>
        </a:p>
        <a:p>
          <a:pPr marL="0" lvl="0" indent="0" algn="l" defTabSz="711200">
            <a:lnSpc>
              <a:spcPct val="100000"/>
            </a:lnSpc>
            <a:spcBef>
              <a:spcPct val="0"/>
            </a:spcBef>
            <a:spcAft>
              <a:spcPct val="35000"/>
            </a:spcAft>
            <a:buNone/>
          </a:pPr>
          <a:r>
            <a:rPr lang="en-US" sz="1600" kern="1200" dirty="0">
              <a:solidFill>
                <a:schemeClr val="tx1"/>
              </a:solidFill>
            </a:rPr>
            <a:t>Family circles, Vanier Development Corporation, housing loss prevention, head leases, engaging developers, diversion</a:t>
          </a:r>
        </a:p>
      </dsp:txBody>
      <dsp:txXfrm>
        <a:off x="6266747" y="2044917"/>
        <a:ext cx="4311566" cy="2085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B93FC-6766-49CA-9F39-051B37DE1B20}">
      <dsp:nvSpPr>
        <dsp:cNvPr id="0" name=""/>
        <dsp:cNvSpPr/>
      </dsp:nvSpPr>
      <dsp:spPr>
        <a:xfrm>
          <a:off x="1996589" y="280075"/>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0C5B76-D179-4BA0-8147-00F7622BE3BE}">
      <dsp:nvSpPr>
        <dsp:cNvPr id="0" name=""/>
        <dsp:cNvSpPr/>
      </dsp:nvSpPr>
      <dsp:spPr>
        <a:xfrm>
          <a:off x="555228" y="1979420"/>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b="1"/>
          </a:pPr>
          <a:r>
            <a:rPr lang="en-US" sz="1800" kern="1200" dirty="0"/>
            <a:t>Official Plan review</a:t>
          </a:r>
        </a:p>
      </dsp:txBody>
      <dsp:txXfrm>
        <a:off x="555228" y="1979420"/>
        <a:ext cx="4320000" cy="648000"/>
      </dsp:txXfrm>
    </dsp:sp>
    <dsp:sp modelId="{B1EDB4EC-DC1F-4C5E-AAC7-0CE21A60DB6A}">
      <dsp:nvSpPr>
        <dsp:cNvPr id="0" name=""/>
        <dsp:cNvSpPr/>
      </dsp:nvSpPr>
      <dsp:spPr>
        <a:xfrm>
          <a:off x="511660" y="2369851"/>
          <a:ext cx="4444459" cy="1695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Participated in housing workshop with the Federation of Community Associations</a:t>
          </a:r>
        </a:p>
        <a:p>
          <a:pPr marL="0" lvl="0" indent="0" algn="l" defTabSz="711200">
            <a:lnSpc>
              <a:spcPct val="90000"/>
            </a:lnSpc>
            <a:spcBef>
              <a:spcPct val="0"/>
            </a:spcBef>
            <a:spcAft>
              <a:spcPct val="35000"/>
            </a:spcAft>
            <a:buNone/>
          </a:pPr>
          <a:r>
            <a:rPr lang="en-US" sz="1600" kern="1200" dirty="0"/>
            <a:t>Onus on market, not the city, to create affordability. Need for strong and widespread inclusionary zoning, engagement with nonprofits</a:t>
          </a:r>
        </a:p>
      </dsp:txBody>
      <dsp:txXfrm>
        <a:off x="511660" y="2369851"/>
        <a:ext cx="4444459" cy="1695567"/>
      </dsp:txXfrm>
    </dsp:sp>
    <dsp:sp modelId="{249D5989-3E87-45D0-B5C5-E0AF1DC8D574}">
      <dsp:nvSpPr>
        <dsp:cNvPr id="0" name=""/>
        <dsp:cNvSpPr/>
      </dsp:nvSpPr>
      <dsp:spPr>
        <a:xfrm>
          <a:off x="7097457" y="390271"/>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34ECA0-2B0C-45EF-941C-6860BCBDD4C2}">
      <dsp:nvSpPr>
        <dsp:cNvPr id="0" name=""/>
        <dsp:cNvSpPr/>
      </dsp:nvSpPr>
      <dsp:spPr>
        <a:xfrm>
          <a:off x="5693457" y="2063731"/>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b="1"/>
          </a:pPr>
          <a:r>
            <a:rPr lang="en-US" sz="1800" kern="1200" dirty="0"/>
            <a:t>10 yr H&amp;H work plan and long- range financial plan review </a:t>
          </a:r>
        </a:p>
      </dsp:txBody>
      <dsp:txXfrm>
        <a:off x="5693457" y="2063731"/>
        <a:ext cx="4320000" cy="648000"/>
      </dsp:txXfrm>
    </dsp:sp>
    <dsp:sp modelId="{FA5591BF-5F34-4AAE-94E7-C5BA3A7AC786}">
      <dsp:nvSpPr>
        <dsp:cNvPr id="0" name=""/>
        <dsp:cNvSpPr/>
      </dsp:nvSpPr>
      <dsp:spPr>
        <a:xfrm>
          <a:off x="5693457" y="2786829"/>
          <a:ext cx="4320000" cy="13583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No urgency, majority of the activities are visioning/analyzing/exploring </a:t>
          </a:r>
        </a:p>
        <a:p>
          <a:pPr marL="171450" lvl="1" indent="-171450" algn="l" defTabSz="711200">
            <a:lnSpc>
              <a:spcPct val="90000"/>
            </a:lnSpc>
            <a:spcBef>
              <a:spcPct val="0"/>
            </a:spcBef>
            <a:spcAft>
              <a:spcPct val="15000"/>
            </a:spcAft>
            <a:buNone/>
          </a:pPr>
          <a:r>
            <a:rPr lang="en-US" sz="1600" kern="1200" dirty="0"/>
            <a:t>		- Head leases </a:t>
          </a:r>
        </a:p>
        <a:p>
          <a:pPr marL="0" lvl="0" indent="0" algn="l" defTabSz="711200">
            <a:lnSpc>
              <a:spcPct val="90000"/>
            </a:lnSpc>
            <a:spcBef>
              <a:spcPct val="0"/>
            </a:spcBef>
            <a:spcAft>
              <a:spcPct val="35000"/>
            </a:spcAft>
            <a:buNone/>
          </a:pPr>
          <a:r>
            <a:rPr lang="en-US" sz="1600" kern="1200" dirty="0"/>
            <a:t>Lack of focus on outcomes, no clear link between workplan and 10 yr plan targets</a:t>
          </a:r>
        </a:p>
      </dsp:txBody>
      <dsp:txXfrm>
        <a:off x="5693457" y="2786829"/>
        <a:ext cx="4320000" cy="13583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EBB7B-8E78-4ADB-B9AE-20501D2F1180}">
      <dsp:nvSpPr>
        <dsp:cNvPr id="0" name=""/>
        <dsp:cNvSpPr/>
      </dsp:nvSpPr>
      <dsp:spPr>
        <a:xfrm>
          <a:off x="35239" y="1210"/>
          <a:ext cx="3163368" cy="189802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May  10  Community Meeting</a:t>
          </a:r>
        </a:p>
      </dsp:txBody>
      <dsp:txXfrm>
        <a:off x="35239" y="1210"/>
        <a:ext cx="3163368" cy="1898020"/>
      </dsp:txXfrm>
    </dsp:sp>
    <dsp:sp modelId="{9352F094-AEB4-4A91-BF8F-F495CA5DED3D}">
      <dsp:nvSpPr>
        <dsp:cNvPr id="0" name=""/>
        <dsp:cNvSpPr/>
      </dsp:nvSpPr>
      <dsp:spPr>
        <a:xfrm>
          <a:off x="3514944" y="1210"/>
          <a:ext cx="3163368" cy="189802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New members and new Executives</a:t>
          </a:r>
        </a:p>
      </dsp:txBody>
      <dsp:txXfrm>
        <a:off x="3514944" y="1210"/>
        <a:ext cx="3163368" cy="1898020"/>
      </dsp:txXfrm>
    </dsp:sp>
    <dsp:sp modelId="{0A3E7CA7-DEB3-460F-91F8-FE4AFCBF82A7}">
      <dsp:nvSpPr>
        <dsp:cNvPr id="0" name=""/>
        <dsp:cNvSpPr/>
      </dsp:nvSpPr>
      <dsp:spPr>
        <a:xfrm>
          <a:off x="35239" y="2215568"/>
          <a:ext cx="3163368" cy="189802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Working with key partners</a:t>
          </a:r>
        </a:p>
      </dsp:txBody>
      <dsp:txXfrm>
        <a:off x="35239" y="2215568"/>
        <a:ext cx="3163368" cy="1898020"/>
      </dsp:txXfrm>
    </dsp:sp>
    <dsp:sp modelId="{7EB19CF0-6714-4BAE-91BA-7B55360014AC}">
      <dsp:nvSpPr>
        <dsp:cNvPr id="0" name=""/>
        <dsp:cNvSpPr/>
      </dsp:nvSpPr>
      <dsp:spPr>
        <a:xfrm>
          <a:off x="3514944" y="2215568"/>
          <a:ext cx="3163368" cy="189802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AGM- October: review our progress, elect Directors</a:t>
          </a:r>
        </a:p>
      </dsp:txBody>
      <dsp:txXfrm>
        <a:off x="3514944" y="2215568"/>
        <a:ext cx="3163368" cy="189802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C655F-54C7-4D03-AD26-E0C40F01563A}" type="datetimeFigureOut">
              <a:rPr lang="id-ID" smtClean="0"/>
              <a:t>11/04/2021</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D34AC2-3728-4A8B-B58F-6888FAEC3D20}" type="slidenum">
              <a:rPr lang="id-ID" smtClean="0"/>
              <a:t>‹#›</a:t>
            </a:fld>
            <a:endParaRPr lang="id-ID"/>
          </a:p>
        </p:txBody>
      </p:sp>
    </p:spTree>
    <p:extLst>
      <p:ext uri="{BB962C8B-B14F-4D97-AF65-F5344CB8AC3E}">
        <p14:creationId xmlns:p14="http://schemas.microsoft.com/office/powerpoint/2010/main" val="1086178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D34AC2-3728-4A8B-B58F-6888FAEC3D20}" type="slidenum">
              <a:rPr lang="id-ID" smtClean="0"/>
              <a:t>1</a:t>
            </a:fld>
            <a:endParaRPr lang="id-ID"/>
          </a:p>
        </p:txBody>
      </p:sp>
    </p:spTree>
    <p:extLst>
      <p:ext uri="{BB962C8B-B14F-4D97-AF65-F5344CB8AC3E}">
        <p14:creationId xmlns:p14="http://schemas.microsoft.com/office/powerpoint/2010/main" val="305464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D34AC2-3728-4A8B-B58F-6888FAEC3D20}" type="slidenum">
              <a:rPr lang="id-ID" smtClean="0"/>
              <a:t>2</a:t>
            </a:fld>
            <a:endParaRPr lang="id-ID"/>
          </a:p>
        </p:txBody>
      </p:sp>
    </p:spTree>
    <p:extLst>
      <p:ext uri="{BB962C8B-B14F-4D97-AF65-F5344CB8AC3E}">
        <p14:creationId xmlns:p14="http://schemas.microsoft.com/office/powerpoint/2010/main" val="401998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8E77FB-CFA1-4BAD-AEFB-923D0EDBD79C}" type="datetime1">
              <a:rPr lang="en-US" smtClean="0"/>
              <a:t>4/11/2021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2635058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314170-7507-4F41-AB94-C96B474AEE25}" type="datetime1">
              <a:rPr lang="en-US" smtClean="0"/>
              <a:t>4/11/2021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277954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9D09D-8E21-48FD-82A8-454653E1709A}" type="datetime1">
              <a:rPr lang="en-US" smtClean="0"/>
              <a:t>4/11/2021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439420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087340-1255-4843-B840-9496181B4263}" type="datetime1">
              <a:rPr lang="en-US" smtClean="0"/>
              <a:t>4/11/2021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3032131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00BCF9DA-A8D0-474D-8FC2-5AE1AE2A164C}" type="datetimeFigureOut">
              <a:rPr lang="en-CA" smtClean="0"/>
              <a:t>2021-04-11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2268715-436C-4EE5-982A-D9EC6ED31B2D}" type="slidenum">
              <a:rPr lang="en-CA" smtClean="0"/>
              <a:t>‹#›</a:t>
            </a:fld>
            <a:endParaRPr lang="en-CA" dirty="0"/>
          </a:p>
        </p:txBody>
      </p:sp>
    </p:spTree>
    <p:extLst>
      <p:ext uri="{BB962C8B-B14F-4D97-AF65-F5344CB8AC3E}">
        <p14:creationId xmlns:p14="http://schemas.microsoft.com/office/powerpoint/2010/main" val="235949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0BCF9DA-A8D0-474D-8FC2-5AE1AE2A164C}" type="datetimeFigureOut">
              <a:rPr lang="en-CA" smtClean="0"/>
              <a:t>2021-04-11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2268715-436C-4EE5-982A-D9EC6ED31B2D}" type="slidenum">
              <a:rPr lang="en-CA" smtClean="0"/>
              <a:t>‹#›</a:t>
            </a:fld>
            <a:endParaRPr lang="en-CA" dirty="0"/>
          </a:p>
        </p:txBody>
      </p:sp>
    </p:spTree>
    <p:extLst>
      <p:ext uri="{BB962C8B-B14F-4D97-AF65-F5344CB8AC3E}">
        <p14:creationId xmlns:p14="http://schemas.microsoft.com/office/powerpoint/2010/main" val="1320801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BCF9DA-A8D0-474D-8FC2-5AE1AE2A164C}" type="datetimeFigureOut">
              <a:rPr lang="en-CA" smtClean="0"/>
              <a:t>2021-04-11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2268715-436C-4EE5-982A-D9EC6ED31B2D}" type="slidenum">
              <a:rPr lang="en-CA" smtClean="0"/>
              <a:t>‹#›</a:t>
            </a:fld>
            <a:endParaRPr lang="en-CA" dirty="0"/>
          </a:p>
        </p:txBody>
      </p:sp>
    </p:spTree>
    <p:extLst>
      <p:ext uri="{BB962C8B-B14F-4D97-AF65-F5344CB8AC3E}">
        <p14:creationId xmlns:p14="http://schemas.microsoft.com/office/powerpoint/2010/main" val="1862281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00BCF9DA-A8D0-474D-8FC2-5AE1AE2A164C}" type="datetimeFigureOut">
              <a:rPr lang="en-CA" smtClean="0"/>
              <a:t>2021-04-11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A2268715-436C-4EE5-982A-D9EC6ED31B2D}" type="slidenum">
              <a:rPr lang="en-CA" smtClean="0"/>
              <a:t>‹#›</a:t>
            </a:fld>
            <a:endParaRPr lang="en-CA" dirty="0"/>
          </a:p>
        </p:txBody>
      </p:sp>
    </p:spTree>
    <p:extLst>
      <p:ext uri="{BB962C8B-B14F-4D97-AF65-F5344CB8AC3E}">
        <p14:creationId xmlns:p14="http://schemas.microsoft.com/office/powerpoint/2010/main" val="3823215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00BCF9DA-A8D0-474D-8FC2-5AE1AE2A164C}" type="datetimeFigureOut">
              <a:rPr lang="en-CA" smtClean="0"/>
              <a:t>2021-04-11</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A2268715-436C-4EE5-982A-D9EC6ED31B2D}" type="slidenum">
              <a:rPr lang="en-CA" smtClean="0"/>
              <a:t>‹#›</a:t>
            </a:fld>
            <a:endParaRPr lang="en-CA" dirty="0"/>
          </a:p>
        </p:txBody>
      </p:sp>
    </p:spTree>
    <p:extLst>
      <p:ext uri="{BB962C8B-B14F-4D97-AF65-F5344CB8AC3E}">
        <p14:creationId xmlns:p14="http://schemas.microsoft.com/office/powerpoint/2010/main" val="1471575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00BCF9DA-A8D0-474D-8FC2-5AE1AE2A164C}" type="datetimeFigureOut">
              <a:rPr lang="en-CA" smtClean="0"/>
              <a:t>2021-04-11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A2268715-436C-4EE5-982A-D9EC6ED31B2D}" type="slidenum">
              <a:rPr lang="en-CA" smtClean="0"/>
              <a:t>‹#›</a:t>
            </a:fld>
            <a:endParaRPr lang="en-CA" dirty="0"/>
          </a:p>
        </p:txBody>
      </p:sp>
    </p:spTree>
    <p:extLst>
      <p:ext uri="{BB962C8B-B14F-4D97-AF65-F5344CB8AC3E}">
        <p14:creationId xmlns:p14="http://schemas.microsoft.com/office/powerpoint/2010/main" val="3603954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BCF9DA-A8D0-474D-8FC2-5AE1AE2A164C}" type="datetimeFigureOut">
              <a:rPr lang="en-CA" smtClean="0"/>
              <a:t>2021-04-11</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A2268715-436C-4EE5-982A-D9EC6ED31B2D}" type="slidenum">
              <a:rPr lang="en-CA" smtClean="0"/>
              <a:t>‹#›</a:t>
            </a:fld>
            <a:endParaRPr lang="en-CA" dirty="0"/>
          </a:p>
        </p:txBody>
      </p:sp>
    </p:spTree>
    <p:extLst>
      <p:ext uri="{BB962C8B-B14F-4D97-AF65-F5344CB8AC3E}">
        <p14:creationId xmlns:p14="http://schemas.microsoft.com/office/powerpoint/2010/main" val="3330730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E92090-13D7-443F-A84A-501A1A83657C}" type="datetime1">
              <a:rPr lang="en-US" smtClean="0"/>
              <a:t>4/11/2021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33023978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BCF9DA-A8D0-474D-8FC2-5AE1AE2A164C}" type="datetimeFigureOut">
              <a:rPr lang="en-CA" smtClean="0"/>
              <a:t>2021-04-11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A2268715-436C-4EE5-982A-D9EC6ED31B2D}" type="slidenum">
              <a:rPr lang="en-CA" smtClean="0"/>
              <a:t>‹#›</a:t>
            </a:fld>
            <a:endParaRPr lang="en-CA" dirty="0"/>
          </a:p>
        </p:txBody>
      </p:sp>
    </p:spTree>
    <p:extLst>
      <p:ext uri="{BB962C8B-B14F-4D97-AF65-F5344CB8AC3E}">
        <p14:creationId xmlns:p14="http://schemas.microsoft.com/office/powerpoint/2010/main" val="3171648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BCF9DA-A8D0-474D-8FC2-5AE1AE2A164C}" type="datetimeFigureOut">
              <a:rPr lang="en-CA" smtClean="0"/>
              <a:t>2021-04-11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A2268715-436C-4EE5-982A-D9EC6ED31B2D}" type="slidenum">
              <a:rPr lang="en-CA" smtClean="0"/>
              <a:t>‹#›</a:t>
            </a:fld>
            <a:endParaRPr lang="en-CA" dirty="0"/>
          </a:p>
        </p:txBody>
      </p:sp>
    </p:spTree>
    <p:extLst>
      <p:ext uri="{BB962C8B-B14F-4D97-AF65-F5344CB8AC3E}">
        <p14:creationId xmlns:p14="http://schemas.microsoft.com/office/powerpoint/2010/main" val="2960217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0BCF9DA-A8D0-474D-8FC2-5AE1AE2A164C}" type="datetimeFigureOut">
              <a:rPr lang="en-CA" smtClean="0"/>
              <a:t>2021-04-11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2268715-436C-4EE5-982A-D9EC6ED31B2D}" type="slidenum">
              <a:rPr lang="en-CA" smtClean="0"/>
              <a:t>‹#›</a:t>
            </a:fld>
            <a:endParaRPr lang="en-CA" dirty="0"/>
          </a:p>
        </p:txBody>
      </p:sp>
    </p:spTree>
    <p:extLst>
      <p:ext uri="{BB962C8B-B14F-4D97-AF65-F5344CB8AC3E}">
        <p14:creationId xmlns:p14="http://schemas.microsoft.com/office/powerpoint/2010/main" val="3081641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00BCF9DA-A8D0-474D-8FC2-5AE1AE2A164C}" type="datetimeFigureOut">
              <a:rPr lang="en-CA" smtClean="0"/>
              <a:t>2021-04-11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A2268715-436C-4EE5-982A-D9EC6ED31B2D}" type="slidenum">
              <a:rPr lang="en-CA" smtClean="0"/>
              <a:t>‹#›</a:t>
            </a:fld>
            <a:endParaRPr lang="en-CA" dirty="0"/>
          </a:p>
        </p:txBody>
      </p:sp>
    </p:spTree>
    <p:extLst>
      <p:ext uri="{BB962C8B-B14F-4D97-AF65-F5344CB8AC3E}">
        <p14:creationId xmlns:p14="http://schemas.microsoft.com/office/powerpoint/2010/main" val="5250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87B814-7549-45DA-9A94-E669B64655B6}" type="datetime1">
              <a:rPr lang="en-US" smtClean="0"/>
              <a:t>4/11/2021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1662068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90C086-7488-46FA-BF8E-AF65F4A4B86A}" type="datetime1">
              <a:rPr lang="en-US" smtClean="0"/>
              <a:t>4/11/2021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2034835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80537A-6F3E-4761-B0A9-34F2CB17F40D}" type="datetime1">
              <a:rPr lang="en-US" smtClean="0"/>
              <a:t>4/11/2021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1645618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986869-8B49-4D06-90EE-981F2A3D5C1C}" type="datetime1">
              <a:rPr lang="en-US" smtClean="0"/>
              <a:t>4/11/2021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1432641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EC786-AC79-4302-97E2-F21A3575668E}" type="datetime1">
              <a:rPr lang="en-US" smtClean="0"/>
              <a:t>4/11/2021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75332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3B832CC-E04A-47A7-966D-475AEA6409AB}"/>
              </a:ext>
            </a:extLst>
          </p:cNvPr>
          <p:cNvSpPr>
            <a:spLocks noGrp="1"/>
          </p:cNvSpPr>
          <p:nvPr>
            <p:ph type="pic" sz="quarter" idx="13"/>
          </p:nvPr>
        </p:nvSpPr>
        <p:spPr>
          <a:xfrm>
            <a:off x="4689139" y="2491272"/>
            <a:ext cx="2807036" cy="2804628"/>
          </a:xfrm>
          <a:custGeom>
            <a:avLst/>
            <a:gdLst>
              <a:gd name="connsiteX0" fmla="*/ 1406866 w 2807036"/>
              <a:gd name="connsiteY0" fmla="*/ 0 h 2804628"/>
              <a:gd name="connsiteX1" fmla="*/ 2061159 w 2807036"/>
              <a:gd name="connsiteY1" fmla="*/ 271017 h 2804628"/>
              <a:gd name="connsiteX2" fmla="*/ 2542705 w 2807036"/>
              <a:gd name="connsiteY2" fmla="*/ 752562 h 2804628"/>
              <a:gd name="connsiteX3" fmla="*/ 2796783 w 2807036"/>
              <a:gd name="connsiteY3" fmla="*/ 1230127 h 2804628"/>
              <a:gd name="connsiteX4" fmla="*/ 2807036 w 2807036"/>
              <a:gd name="connsiteY4" fmla="*/ 1301178 h 2804628"/>
              <a:gd name="connsiteX5" fmla="*/ 2807036 w 2807036"/>
              <a:gd name="connsiteY5" fmla="*/ 1512532 h 2804628"/>
              <a:gd name="connsiteX6" fmla="*/ 2796783 w 2807036"/>
              <a:gd name="connsiteY6" fmla="*/ 1583584 h 2804628"/>
              <a:gd name="connsiteX7" fmla="*/ 2542705 w 2807036"/>
              <a:gd name="connsiteY7" fmla="*/ 2061148 h 2804628"/>
              <a:gd name="connsiteX8" fmla="*/ 2061149 w 2807036"/>
              <a:gd name="connsiteY8" fmla="*/ 2542704 h 2804628"/>
              <a:gd name="connsiteX9" fmla="*/ 1583585 w 2807036"/>
              <a:gd name="connsiteY9" fmla="*/ 2796782 h 2804628"/>
              <a:gd name="connsiteX10" fmla="*/ 1529213 w 2807036"/>
              <a:gd name="connsiteY10" fmla="*/ 2804628 h 2804628"/>
              <a:gd name="connsiteX11" fmla="*/ 1284499 w 2807036"/>
              <a:gd name="connsiteY11" fmla="*/ 2804628 h 2804628"/>
              <a:gd name="connsiteX12" fmla="*/ 1230128 w 2807036"/>
              <a:gd name="connsiteY12" fmla="*/ 2796782 h 2804628"/>
              <a:gd name="connsiteX13" fmla="*/ 752563 w 2807036"/>
              <a:gd name="connsiteY13" fmla="*/ 2542704 h 2804628"/>
              <a:gd name="connsiteX14" fmla="*/ 271018 w 2807036"/>
              <a:gd name="connsiteY14" fmla="*/ 2061158 h 2804628"/>
              <a:gd name="connsiteX15" fmla="*/ 271018 w 2807036"/>
              <a:gd name="connsiteY15" fmla="*/ 752572 h 2804628"/>
              <a:gd name="connsiteX16" fmla="*/ 752573 w 2807036"/>
              <a:gd name="connsiteY16" fmla="*/ 271017 h 2804628"/>
              <a:gd name="connsiteX17" fmla="*/ 1406866 w 2807036"/>
              <a:gd name="connsiteY17" fmla="*/ 0 h 280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07036" h="2804628">
                <a:moveTo>
                  <a:pt x="1406866" y="0"/>
                </a:moveTo>
                <a:cubicBezTo>
                  <a:pt x="1643674" y="0"/>
                  <a:pt x="1880481" y="90339"/>
                  <a:pt x="2061159" y="271017"/>
                </a:cubicBezTo>
                <a:lnTo>
                  <a:pt x="2542705" y="752562"/>
                </a:lnTo>
                <a:cubicBezTo>
                  <a:pt x="2678213" y="888071"/>
                  <a:pt x="2762906" y="1055152"/>
                  <a:pt x="2796783" y="1230127"/>
                </a:cubicBezTo>
                <a:lnTo>
                  <a:pt x="2807036" y="1301178"/>
                </a:lnTo>
                <a:lnTo>
                  <a:pt x="2807036" y="1512532"/>
                </a:lnTo>
                <a:lnTo>
                  <a:pt x="2796783" y="1583584"/>
                </a:lnTo>
                <a:cubicBezTo>
                  <a:pt x="2762906" y="1758558"/>
                  <a:pt x="2678213" y="1925640"/>
                  <a:pt x="2542705" y="2061148"/>
                </a:cubicBezTo>
                <a:lnTo>
                  <a:pt x="2061149" y="2542704"/>
                </a:lnTo>
                <a:cubicBezTo>
                  <a:pt x="1925641" y="2678212"/>
                  <a:pt x="1758559" y="2762905"/>
                  <a:pt x="1583585" y="2796782"/>
                </a:cubicBezTo>
                <a:lnTo>
                  <a:pt x="1529213" y="2804628"/>
                </a:lnTo>
                <a:lnTo>
                  <a:pt x="1284499" y="2804628"/>
                </a:lnTo>
                <a:lnTo>
                  <a:pt x="1230128" y="2796782"/>
                </a:lnTo>
                <a:cubicBezTo>
                  <a:pt x="1055153" y="2762905"/>
                  <a:pt x="888072" y="2678212"/>
                  <a:pt x="752563" y="2542704"/>
                </a:cubicBezTo>
                <a:lnTo>
                  <a:pt x="271018" y="2061158"/>
                </a:lnTo>
                <a:cubicBezTo>
                  <a:pt x="-90339" y="1699802"/>
                  <a:pt x="-90339" y="1113928"/>
                  <a:pt x="271018" y="752572"/>
                </a:cubicBezTo>
                <a:lnTo>
                  <a:pt x="752573" y="271017"/>
                </a:lnTo>
                <a:cubicBezTo>
                  <a:pt x="933252" y="90339"/>
                  <a:pt x="1170059" y="0"/>
                  <a:pt x="1406866" y="0"/>
                </a:cubicBezTo>
                <a:close/>
              </a:path>
            </a:pathLst>
          </a:custGeom>
        </p:spPr>
        <p:txBody>
          <a:bodyPr wrap="square">
            <a:noAutofit/>
          </a:bodyPr>
          <a:lstStyle/>
          <a:p>
            <a:r>
              <a:rPr lang="en-US" dirty="0"/>
              <a:t>Click icon to add picture</a:t>
            </a:r>
          </a:p>
        </p:txBody>
      </p:sp>
      <p:sp>
        <p:nvSpPr>
          <p:cNvPr id="2" name="Date Placeholder 1"/>
          <p:cNvSpPr>
            <a:spLocks noGrp="1"/>
          </p:cNvSpPr>
          <p:nvPr>
            <p:ph type="dt" sz="half" idx="10"/>
          </p:nvPr>
        </p:nvSpPr>
        <p:spPr/>
        <p:txBody>
          <a:bodyPr/>
          <a:lstStyle/>
          <a:p>
            <a:fld id="{072C4D41-8CD4-4254-9273-5086BA99D345}" type="datetime1">
              <a:rPr lang="en-US" smtClean="0"/>
              <a:t>4/11/2021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28E537-E56B-49CA-B596-52598082FBE8}" type="slidenum">
              <a:rPr lang="en-US" smtClean="0"/>
              <a:t>‹#›</a:t>
            </a:fld>
            <a:endParaRPr lang="en-US" dirty="0"/>
          </a:p>
        </p:txBody>
      </p:sp>
      <p:sp>
        <p:nvSpPr>
          <p:cNvPr id="6" name="Freeform: Shape 7">
            <a:extLst>
              <a:ext uri="{FF2B5EF4-FFF2-40B4-BE49-F238E27FC236}">
                <a16:creationId xmlns:a16="http://schemas.microsoft.com/office/drawing/2014/main" id="{23B832CC-E04A-47A7-966D-475AEA6409AB}"/>
              </a:ext>
            </a:extLst>
          </p:cNvPr>
          <p:cNvSpPr>
            <a:spLocks noGrp="1"/>
          </p:cNvSpPr>
          <p:nvPr>
            <p:ph type="pic" sz="quarter" idx="14"/>
          </p:nvPr>
        </p:nvSpPr>
        <p:spPr>
          <a:xfrm>
            <a:off x="1125882" y="2491272"/>
            <a:ext cx="2807036" cy="2804628"/>
          </a:xfrm>
          <a:custGeom>
            <a:avLst/>
            <a:gdLst>
              <a:gd name="connsiteX0" fmla="*/ 1406866 w 2807036"/>
              <a:gd name="connsiteY0" fmla="*/ 0 h 2804628"/>
              <a:gd name="connsiteX1" fmla="*/ 2061159 w 2807036"/>
              <a:gd name="connsiteY1" fmla="*/ 271017 h 2804628"/>
              <a:gd name="connsiteX2" fmla="*/ 2542705 w 2807036"/>
              <a:gd name="connsiteY2" fmla="*/ 752562 h 2804628"/>
              <a:gd name="connsiteX3" fmla="*/ 2796783 w 2807036"/>
              <a:gd name="connsiteY3" fmla="*/ 1230127 h 2804628"/>
              <a:gd name="connsiteX4" fmla="*/ 2807036 w 2807036"/>
              <a:gd name="connsiteY4" fmla="*/ 1301178 h 2804628"/>
              <a:gd name="connsiteX5" fmla="*/ 2807036 w 2807036"/>
              <a:gd name="connsiteY5" fmla="*/ 1512532 h 2804628"/>
              <a:gd name="connsiteX6" fmla="*/ 2796783 w 2807036"/>
              <a:gd name="connsiteY6" fmla="*/ 1583584 h 2804628"/>
              <a:gd name="connsiteX7" fmla="*/ 2542705 w 2807036"/>
              <a:gd name="connsiteY7" fmla="*/ 2061148 h 2804628"/>
              <a:gd name="connsiteX8" fmla="*/ 2061149 w 2807036"/>
              <a:gd name="connsiteY8" fmla="*/ 2542704 h 2804628"/>
              <a:gd name="connsiteX9" fmla="*/ 1583585 w 2807036"/>
              <a:gd name="connsiteY9" fmla="*/ 2796782 h 2804628"/>
              <a:gd name="connsiteX10" fmla="*/ 1529213 w 2807036"/>
              <a:gd name="connsiteY10" fmla="*/ 2804628 h 2804628"/>
              <a:gd name="connsiteX11" fmla="*/ 1284499 w 2807036"/>
              <a:gd name="connsiteY11" fmla="*/ 2804628 h 2804628"/>
              <a:gd name="connsiteX12" fmla="*/ 1230128 w 2807036"/>
              <a:gd name="connsiteY12" fmla="*/ 2796782 h 2804628"/>
              <a:gd name="connsiteX13" fmla="*/ 752563 w 2807036"/>
              <a:gd name="connsiteY13" fmla="*/ 2542704 h 2804628"/>
              <a:gd name="connsiteX14" fmla="*/ 271018 w 2807036"/>
              <a:gd name="connsiteY14" fmla="*/ 2061158 h 2804628"/>
              <a:gd name="connsiteX15" fmla="*/ 271018 w 2807036"/>
              <a:gd name="connsiteY15" fmla="*/ 752572 h 2804628"/>
              <a:gd name="connsiteX16" fmla="*/ 752573 w 2807036"/>
              <a:gd name="connsiteY16" fmla="*/ 271017 h 2804628"/>
              <a:gd name="connsiteX17" fmla="*/ 1406866 w 2807036"/>
              <a:gd name="connsiteY17" fmla="*/ 0 h 280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07036" h="2804628">
                <a:moveTo>
                  <a:pt x="1406866" y="0"/>
                </a:moveTo>
                <a:cubicBezTo>
                  <a:pt x="1643674" y="0"/>
                  <a:pt x="1880481" y="90339"/>
                  <a:pt x="2061159" y="271017"/>
                </a:cubicBezTo>
                <a:lnTo>
                  <a:pt x="2542705" y="752562"/>
                </a:lnTo>
                <a:cubicBezTo>
                  <a:pt x="2678213" y="888071"/>
                  <a:pt x="2762906" y="1055152"/>
                  <a:pt x="2796783" y="1230127"/>
                </a:cubicBezTo>
                <a:lnTo>
                  <a:pt x="2807036" y="1301178"/>
                </a:lnTo>
                <a:lnTo>
                  <a:pt x="2807036" y="1512532"/>
                </a:lnTo>
                <a:lnTo>
                  <a:pt x="2796783" y="1583584"/>
                </a:lnTo>
                <a:cubicBezTo>
                  <a:pt x="2762906" y="1758558"/>
                  <a:pt x="2678213" y="1925640"/>
                  <a:pt x="2542705" y="2061148"/>
                </a:cubicBezTo>
                <a:lnTo>
                  <a:pt x="2061149" y="2542704"/>
                </a:lnTo>
                <a:cubicBezTo>
                  <a:pt x="1925641" y="2678212"/>
                  <a:pt x="1758559" y="2762905"/>
                  <a:pt x="1583585" y="2796782"/>
                </a:cubicBezTo>
                <a:lnTo>
                  <a:pt x="1529213" y="2804628"/>
                </a:lnTo>
                <a:lnTo>
                  <a:pt x="1284499" y="2804628"/>
                </a:lnTo>
                <a:lnTo>
                  <a:pt x="1230128" y="2796782"/>
                </a:lnTo>
                <a:cubicBezTo>
                  <a:pt x="1055153" y="2762905"/>
                  <a:pt x="888072" y="2678212"/>
                  <a:pt x="752563" y="2542704"/>
                </a:cubicBezTo>
                <a:lnTo>
                  <a:pt x="271018" y="2061158"/>
                </a:lnTo>
                <a:cubicBezTo>
                  <a:pt x="-90339" y="1699802"/>
                  <a:pt x="-90339" y="1113928"/>
                  <a:pt x="271018" y="752572"/>
                </a:cubicBezTo>
                <a:lnTo>
                  <a:pt x="752573" y="271017"/>
                </a:lnTo>
                <a:cubicBezTo>
                  <a:pt x="933252" y="90339"/>
                  <a:pt x="1170059" y="0"/>
                  <a:pt x="1406866" y="0"/>
                </a:cubicBezTo>
                <a:close/>
              </a:path>
            </a:pathLst>
          </a:custGeom>
        </p:spPr>
        <p:txBody>
          <a:bodyPr wrap="square">
            <a:noAutofit/>
          </a:bodyPr>
          <a:lstStyle/>
          <a:p>
            <a:r>
              <a:rPr lang="en-US" dirty="0"/>
              <a:t>Click icon to add picture</a:t>
            </a:r>
          </a:p>
        </p:txBody>
      </p:sp>
      <p:sp>
        <p:nvSpPr>
          <p:cNvPr id="7" name="Freeform: Shape 7">
            <a:extLst>
              <a:ext uri="{FF2B5EF4-FFF2-40B4-BE49-F238E27FC236}">
                <a16:creationId xmlns:a16="http://schemas.microsoft.com/office/drawing/2014/main" id="{23B832CC-E04A-47A7-966D-475AEA6409AB}"/>
              </a:ext>
            </a:extLst>
          </p:cNvPr>
          <p:cNvSpPr>
            <a:spLocks noGrp="1"/>
          </p:cNvSpPr>
          <p:nvPr>
            <p:ph type="pic" sz="quarter" idx="15"/>
          </p:nvPr>
        </p:nvSpPr>
        <p:spPr>
          <a:xfrm>
            <a:off x="8252396" y="2491272"/>
            <a:ext cx="2807036" cy="2804628"/>
          </a:xfrm>
          <a:custGeom>
            <a:avLst/>
            <a:gdLst>
              <a:gd name="connsiteX0" fmla="*/ 1406866 w 2807036"/>
              <a:gd name="connsiteY0" fmla="*/ 0 h 2804628"/>
              <a:gd name="connsiteX1" fmla="*/ 2061159 w 2807036"/>
              <a:gd name="connsiteY1" fmla="*/ 271017 h 2804628"/>
              <a:gd name="connsiteX2" fmla="*/ 2542705 w 2807036"/>
              <a:gd name="connsiteY2" fmla="*/ 752562 h 2804628"/>
              <a:gd name="connsiteX3" fmla="*/ 2796783 w 2807036"/>
              <a:gd name="connsiteY3" fmla="*/ 1230127 h 2804628"/>
              <a:gd name="connsiteX4" fmla="*/ 2807036 w 2807036"/>
              <a:gd name="connsiteY4" fmla="*/ 1301178 h 2804628"/>
              <a:gd name="connsiteX5" fmla="*/ 2807036 w 2807036"/>
              <a:gd name="connsiteY5" fmla="*/ 1512532 h 2804628"/>
              <a:gd name="connsiteX6" fmla="*/ 2796783 w 2807036"/>
              <a:gd name="connsiteY6" fmla="*/ 1583584 h 2804628"/>
              <a:gd name="connsiteX7" fmla="*/ 2542705 w 2807036"/>
              <a:gd name="connsiteY7" fmla="*/ 2061148 h 2804628"/>
              <a:gd name="connsiteX8" fmla="*/ 2061149 w 2807036"/>
              <a:gd name="connsiteY8" fmla="*/ 2542704 h 2804628"/>
              <a:gd name="connsiteX9" fmla="*/ 1583585 w 2807036"/>
              <a:gd name="connsiteY9" fmla="*/ 2796782 h 2804628"/>
              <a:gd name="connsiteX10" fmla="*/ 1529213 w 2807036"/>
              <a:gd name="connsiteY10" fmla="*/ 2804628 h 2804628"/>
              <a:gd name="connsiteX11" fmla="*/ 1284499 w 2807036"/>
              <a:gd name="connsiteY11" fmla="*/ 2804628 h 2804628"/>
              <a:gd name="connsiteX12" fmla="*/ 1230128 w 2807036"/>
              <a:gd name="connsiteY12" fmla="*/ 2796782 h 2804628"/>
              <a:gd name="connsiteX13" fmla="*/ 752563 w 2807036"/>
              <a:gd name="connsiteY13" fmla="*/ 2542704 h 2804628"/>
              <a:gd name="connsiteX14" fmla="*/ 271018 w 2807036"/>
              <a:gd name="connsiteY14" fmla="*/ 2061158 h 2804628"/>
              <a:gd name="connsiteX15" fmla="*/ 271018 w 2807036"/>
              <a:gd name="connsiteY15" fmla="*/ 752572 h 2804628"/>
              <a:gd name="connsiteX16" fmla="*/ 752573 w 2807036"/>
              <a:gd name="connsiteY16" fmla="*/ 271017 h 2804628"/>
              <a:gd name="connsiteX17" fmla="*/ 1406866 w 2807036"/>
              <a:gd name="connsiteY17" fmla="*/ 0 h 280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07036" h="2804628">
                <a:moveTo>
                  <a:pt x="1406866" y="0"/>
                </a:moveTo>
                <a:cubicBezTo>
                  <a:pt x="1643674" y="0"/>
                  <a:pt x="1880481" y="90339"/>
                  <a:pt x="2061159" y="271017"/>
                </a:cubicBezTo>
                <a:lnTo>
                  <a:pt x="2542705" y="752562"/>
                </a:lnTo>
                <a:cubicBezTo>
                  <a:pt x="2678213" y="888071"/>
                  <a:pt x="2762906" y="1055152"/>
                  <a:pt x="2796783" y="1230127"/>
                </a:cubicBezTo>
                <a:lnTo>
                  <a:pt x="2807036" y="1301178"/>
                </a:lnTo>
                <a:lnTo>
                  <a:pt x="2807036" y="1512532"/>
                </a:lnTo>
                <a:lnTo>
                  <a:pt x="2796783" y="1583584"/>
                </a:lnTo>
                <a:cubicBezTo>
                  <a:pt x="2762906" y="1758558"/>
                  <a:pt x="2678213" y="1925640"/>
                  <a:pt x="2542705" y="2061148"/>
                </a:cubicBezTo>
                <a:lnTo>
                  <a:pt x="2061149" y="2542704"/>
                </a:lnTo>
                <a:cubicBezTo>
                  <a:pt x="1925641" y="2678212"/>
                  <a:pt x="1758559" y="2762905"/>
                  <a:pt x="1583585" y="2796782"/>
                </a:cubicBezTo>
                <a:lnTo>
                  <a:pt x="1529213" y="2804628"/>
                </a:lnTo>
                <a:lnTo>
                  <a:pt x="1284499" y="2804628"/>
                </a:lnTo>
                <a:lnTo>
                  <a:pt x="1230128" y="2796782"/>
                </a:lnTo>
                <a:cubicBezTo>
                  <a:pt x="1055153" y="2762905"/>
                  <a:pt x="888072" y="2678212"/>
                  <a:pt x="752563" y="2542704"/>
                </a:cubicBezTo>
                <a:lnTo>
                  <a:pt x="271018" y="2061158"/>
                </a:lnTo>
                <a:cubicBezTo>
                  <a:pt x="-90339" y="1699802"/>
                  <a:pt x="-90339" y="1113928"/>
                  <a:pt x="271018" y="752572"/>
                </a:cubicBezTo>
                <a:lnTo>
                  <a:pt x="752573" y="271017"/>
                </a:lnTo>
                <a:cubicBezTo>
                  <a:pt x="933252" y="90339"/>
                  <a:pt x="1170059" y="0"/>
                  <a:pt x="1406866" y="0"/>
                </a:cubicBezTo>
                <a:close/>
              </a:path>
            </a:pathLst>
          </a:custGeom>
        </p:spPr>
        <p:txBody>
          <a:bodyPr wrap="square">
            <a:noAutofit/>
          </a:bodyPr>
          <a:lstStyle/>
          <a:p>
            <a:r>
              <a:rPr lang="en-US" dirty="0"/>
              <a:t>Click icon to add picture</a:t>
            </a:r>
          </a:p>
        </p:txBody>
      </p:sp>
    </p:spTree>
    <p:extLst>
      <p:ext uri="{BB962C8B-B14F-4D97-AF65-F5344CB8AC3E}">
        <p14:creationId xmlns:p14="http://schemas.microsoft.com/office/powerpoint/2010/main" val="159699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972B87-8D78-48C1-820C-135F31F38814}" type="datetime1">
              <a:rPr lang="en-US" smtClean="0"/>
              <a:t>4/11/2021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28E537-E56B-49CA-B596-52598082FBE8}" type="slidenum">
              <a:rPr lang="en-US" smtClean="0"/>
              <a:t>‹#›</a:t>
            </a:fld>
            <a:endParaRPr lang="en-US" dirty="0"/>
          </a:p>
        </p:txBody>
      </p:sp>
    </p:spTree>
    <p:extLst>
      <p:ext uri="{BB962C8B-B14F-4D97-AF65-F5344CB8AC3E}">
        <p14:creationId xmlns:p14="http://schemas.microsoft.com/office/powerpoint/2010/main" val="400159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231402-BCD6-46C2-BB2D-2365AC5057FC}" type="datetime1">
              <a:rPr lang="en-US" smtClean="0"/>
              <a:t>4/11/2021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8E537-E56B-49CA-B596-52598082FBE8}" type="slidenum">
              <a:rPr lang="en-US" smtClean="0"/>
              <a:t>‹#›</a:t>
            </a:fld>
            <a:endParaRPr lang="en-US" dirty="0"/>
          </a:p>
        </p:txBody>
      </p:sp>
    </p:spTree>
    <p:extLst>
      <p:ext uri="{BB962C8B-B14F-4D97-AF65-F5344CB8AC3E}">
        <p14:creationId xmlns:p14="http://schemas.microsoft.com/office/powerpoint/2010/main" val="28447593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4" r:id="rId8"/>
    <p:sldLayoutId id="2147483680" r:id="rId9"/>
    <p:sldLayoutId id="2147483681" r:id="rId10"/>
    <p:sldLayoutId id="2147483682" r:id="rId11"/>
    <p:sldLayoutId id="214748368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BCF9DA-A8D0-474D-8FC2-5AE1AE2A164C}" type="datetimeFigureOut">
              <a:rPr lang="en-CA" smtClean="0"/>
              <a:t>2021-04-11</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68715-436C-4EE5-982A-D9EC6ED31B2D}" type="slidenum">
              <a:rPr lang="en-CA" smtClean="0"/>
              <a:t>‹#›</a:t>
            </a:fld>
            <a:endParaRPr lang="en-CA" dirty="0"/>
          </a:p>
        </p:txBody>
      </p:sp>
    </p:spTree>
    <p:extLst>
      <p:ext uri="{BB962C8B-B14F-4D97-AF65-F5344CB8AC3E}">
        <p14:creationId xmlns:p14="http://schemas.microsoft.com/office/powerpoint/2010/main" val="30795014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www.lowertown-basseville.ca/" TargetMode="External"/><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hyperlink" Target="https://lowertownecho.ca/" TargetMode="External"/><Relationship Id="rId4" Type="http://schemas.openxmlformats.org/officeDocument/2006/relationships/hyperlink" Target="facebook.com/LowertownBasseville"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info@lowertown-basseville.ca" TargetMode="External"/><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2.jp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16.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0.png"/><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EA29763A-F6DF-4A06-BCB7-965FBF31755D}"/>
              </a:ext>
            </a:extLst>
          </p:cNvPr>
          <p:cNvSpPr txBox="1">
            <a:spLocks/>
          </p:cNvSpPr>
          <p:nvPr/>
        </p:nvSpPr>
        <p:spPr>
          <a:xfrm>
            <a:off x="6265090" y="4151671"/>
            <a:ext cx="6020466" cy="316535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kern="1200" dirty="0">
                <a:solidFill>
                  <a:srgbClr val="6087A4"/>
                </a:solidFill>
                <a:latin typeface="+mj-lt"/>
                <a:ea typeface="+mj-ea"/>
                <a:cs typeface="+mj-cs"/>
              </a:rPr>
              <a:t>Lowertown Community Association </a:t>
            </a:r>
          </a:p>
          <a:p>
            <a:pPr>
              <a:spcAft>
                <a:spcPts val="600"/>
              </a:spcAft>
            </a:pPr>
            <a:r>
              <a:rPr lang="en-US" sz="3600" kern="1200" dirty="0">
                <a:solidFill>
                  <a:srgbClr val="D57271"/>
                </a:solidFill>
                <a:latin typeface="+mj-lt"/>
                <a:ea typeface="+mj-ea"/>
                <a:cs typeface="+mj-cs"/>
              </a:rPr>
              <a:t>Committee Updates</a:t>
            </a:r>
          </a:p>
        </p:txBody>
      </p:sp>
      <p:sp>
        <p:nvSpPr>
          <p:cNvPr id="16"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Content Placeholder 18" descr="Text&#10;&#10;Description automatically generated">
            <a:extLst>
              <a:ext uri="{FF2B5EF4-FFF2-40B4-BE49-F238E27FC236}">
                <a16:creationId xmlns:a16="http://schemas.microsoft.com/office/drawing/2014/main" id="{6A281858-2D1B-4744-A7C3-EAD93B9D9FAA}"/>
              </a:ext>
            </a:extLst>
          </p:cNvPr>
          <p:cNvPicPr>
            <a:picLocks noGrp="1" noChangeAspect="1"/>
          </p:cNvPicPr>
          <p:nvPr>
            <p:ph idx="1"/>
          </p:nvPr>
        </p:nvPicPr>
        <p:blipFill>
          <a:blip r:embed="rId4"/>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Slide Number Placeholder 5">
            <a:extLst>
              <a:ext uri="{FF2B5EF4-FFF2-40B4-BE49-F238E27FC236}">
                <a16:creationId xmlns:a16="http://schemas.microsoft.com/office/drawing/2014/main" id="{DA640E85-5969-4A2F-839A-693FFE2510F0}"/>
              </a:ext>
            </a:extLst>
          </p:cNvPr>
          <p:cNvSpPr>
            <a:spLocks noGrp="1"/>
          </p:cNvSpPr>
          <p:nvPr>
            <p:ph type="sldNum" sz="quarter" idx="12"/>
          </p:nvPr>
        </p:nvSpPr>
        <p:spPr>
          <a:xfrm>
            <a:off x="800211" y="6223702"/>
            <a:ext cx="511231" cy="314067"/>
          </a:xfrm>
        </p:spPr>
        <p:txBody>
          <a:bodyPr vert="horz" lIns="91440" tIns="45720" rIns="91440" bIns="45720" rtlCol="0" anchor="ctr">
            <a:normAutofit/>
          </a:bodyPr>
          <a:lstStyle/>
          <a:p>
            <a:pPr algn="l">
              <a:spcAft>
                <a:spcPts val="600"/>
              </a:spcAft>
            </a:pPr>
            <a:fld id="{A428E537-E56B-49CA-B596-52598082FBE8}" type="slidenum">
              <a:rPr lang="en-US" sz="1100">
                <a:solidFill>
                  <a:srgbClr val="898989"/>
                </a:solidFill>
              </a:rPr>
              <a:pPr algn="l">
                <a:spcAft>
                  <a:spcPts val="600"/>
                </a:spcAft>
              </a:pPr>
              <a:t>1</a:t>
            </a:fld>
            <a:endParaRPr lang="en-US" sz="1100" dirty="0">
              <a:solidFill>
                <a:srgbClr val="898989"/>
              </a:solidFill>
            </a:endParaRPr>
          </a:p>
        </p:txBody>
      </p:sp>
    </p:spTree>
    <p:extLst>
      <p:ext uri="{BB962C8B-B14F-4D97-AF65-F5344CB8AC3E}">
        <p14:creationId xmlns:p14="http://schemas.microsoft.com/office/powerpoint/2010/main" val="705488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4" descr="Brand mark on white background.jpg">
            <a:extLst>
              <a:ext uri="{FF2B5EF4-FFF2-40B4-BE49-F238E27FC236}">
                <a16:creationId xmlns:a16="http://schemas.microsoft.com/office/drawing/2014/main" id="{385EBEFE-5CF5-4424-8680-9EF399C87DCD}"/>
              </a:ext>
            </a:extLst>
          </p:cNvPr>
          <p:cNvPicPr>
            <a:picLocks noChangeAspect="1"/>
          </p:cNvPicPr>
          <p:nvPr/>
        </p:nvPicPr>
        <p:blipFill>
          <a:blip r:embed="rId2" cstate="print"/>
          <a:stretch>
            <a:fillRect/>
          </a:stretch>
        </p:blipFill>
        <p:spPr>
          <a:xfrm>
            <a:off x="279143" y="1993054"/>
            <a:ext cx="5221625" cy="2871893"/>
          </a:xfrm>
          <a:prstGeom prst="rect">
            <a:avLst/>
          </a:prstGeom>
        </p:spPr>
      </p:pic>
      <p:sp>
        <p:nvSpPr>
          <p:cNvPr id="7" name="Title 1">
            <a:extLst>
              <a:ext uri="{FF2B5EF4-FFF2-40B4-BE49-F238E27FC236}">
                <a16:creationId xmlns:a16="http://schemas.microsoft.com/office/drawing/2014/main" id="{A2580252-D0C1-4537-BF26-B0E669120068}"/>
              </a:ext>
            </a:extLst>
          </p:cNvPr>
          <p:cNvSpPr txBox="1">
            <a:spLocks/>
          </p:cNvSpPr>
          <p:nvPr/>
        </p:nvSpPr>
        <p:spPr>
          <a:xfrm>
            <a:off x="5779911" y="300014"/>
            <a:ext cx="6068364" cy="4363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dirty="0">
                <a:solidFill>
                  <a:srgbClr val="5279B9"/>
                </a:solidFill>
                <a:ea typeface="+mn-ea"/>
                <a:cs typeface="+mn-cs"/>
              </a:rPr>
              <a:t>Communications and Outreach Committee</a:t>
            </a:r>
          </a:p>
          <a:p>
            <a:pPr>
              <a:spcAft>
                <a:spcPts val="600"/>
              </a:spcAft>
            </a:pPr>
            <a:endParaRPr lang="en-US" sz="2800" dirty="0">
              <a:solidFill>
                <a:srgbClr val="5279B9"/>
              </a:solidFill>
              <a:ea typeface="+mn-ea"/>
              <a:cs typeface="+mn-cs"/>
            </a:endParaRPr>
          </a:p>
          <a:p>
            <a:pPr>
              <a:spcAft>
                <a:spcPts val="600"/>
              </a:spcAft>
            </a:pPr>
            <a:endParaRPr lang="en-US" sz="2800" dirty="0">
              <a:solidFill>
                <a:srgbClr val="5279B9"/>
              </a:solidFill>
              <a:ea typeface="+mn-ea"/>
              <a:cs typeface="+mn-cs"/>
            </a:endParaRPr>
          </a:p>
        </p:txBody>
      </p:sp>
      <p:sp>
        <p:nvSpPr>
          <p:cNvPr id="6" name="Slide Number Placeholder 5">
            <a:extLst>
              <a:ext uri="{FF2B5EF4-FFF2-40B4-BE49-F238E27FC236}">
                <a16:creationId xmlns:a16="http://schemas.microsoft.com/office/drawing/2014/main" id="{801D2BD3-5F18-4BAE-8B26-B3538232E83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428E537-E56B-49CA-B596-52598082FBE8}" type="slidenum">
              <a:rPr lang="en-US">
                <a:solidFill>
                  <a:schemeClr val="tx1">
                    <a:alpha val="60000"/>
                  </a:schemeClr>
                </a:solidFill>
              </a:rPr>
              <a:pPr>
                <a:spcAft>
                  <a:spcPts val="600"/>
                </a:spcAft>
              </a:pPr>
              <a:t>10</a:t>
            </a:fld>
            <a:endParaRPr lang="en-US" dirty="0">
              <a:solidFill>
                <a:schemeClr val="tx1">
                  <a:alpha val="60000"/>
                </a:schemeClr>
              </a:solidFill>
            </a:endParaRPr>
          </a:p>
        </p:txBody>
      </p:sp>
      <p:cxnSp>
        <p:nvCxnSpPr>
          <p:cNvPr id="35" name="Straight Connector 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1027EB29-ADB8-4CB8-A567-0296BE9D4C87}"/>
              </a:ext>
            </a:extLst>
          </p:cNvPr>
          <p:cNvSpPr txBox="1">
            <a:spLocks/>
          </p:cNvSpPr>
          <p:nvPr/>
        </p:nvSpPr>
        <p:spPr>
          <a:xfrm>
            <a:off x="5779911" y="1090014"/>
            <a:ext cx="6723556" cy="9030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dirty="0">
                <a:solidFill>
                  <a:schemeClr val="accent4">
                    <a:lumMod val="75000"/>
                  </a:schemeClr>
                </a:solidFill>
                <a:ea typeface="+mn-ea"/>
                <a:cs typeface="+mn-cs"/>
              </a:rPr>
              <a:t>How does the LCA communicate with residents of Lowertown?</a:t>
            </a:r>
          </a:p>
        </p:txBody>
      </p:sp>
      <p:sp>
        <p:nvSpPr>
          <p:cNvPr id="16" name="Content Placeholder 2">
            <a:extLst>
              <a:ext uri="{FF2B5EF4-FFF2-40B4-BE49-F238E27FC236}">
                <a16:creationId xmlns:a16="http://schemas.microsoft.com/office/drawing/2014/main" id="{FBCE2D05-5716-45A4-A40D-E50696280B5E}"/>
              </a:ext>
            </a:extLst>
          </p:cNvPr>
          <p:cNvSpPr txBox="1">
            <a:spLocks/>
          </p:cNvSpPr>
          <p:nvPr/>
        </p:nvSpPr>
        <p:spPr>
          <a:xfrm>
            <a:off x="5878160" y="2131322"/>
            <a:ext cx="5464879" cy="45104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Monthly meetings and the AGM</a:t>
            </a:r>
            <a:br>
              <a:rPr lang="en-US" sz="1800" dirty="0"/>
            </a:br>
            <a:endParaRPr lang="en-US" sz="1800" dirty="0"/>
          </a:p>
          <a:p>
            <a:r>
              <a:rPr lang="en-US" sz="1800" dirty="0"/>
              <a:t>Mail blasts through Mail Chimp. </a:t>
            </a:r>
            <a:br>
              <a:rPr lang="en-US" sz="1800" dirty="0"/>
            </a:br>
            <a:r>
              <a:rPr lang="en-US" sz="1800" dirty="0"/>
              <a:t>Have you signed up to receive these? </a:t>
            </a:r>
            <a:br>
              <a:rPr lang="en-US" sz="1800" dirty="0"/>
            </a:br>
            <a:endParaRPr lang="en-US" sz="1800" dirty="0"/>
          </a:p>
          <a:p>
            <a:r>
              <a:rPr lang="en-US" sz="1800" dirty="0"/>
              <a:t>Postings and other information on the website </a:t>
            </a:r>
            <a:br>
              <a:rPr lang="en-US" sz="1800" dirty="0"/>
            </a:br>
            <a:r>
              <a:rPr lang="en-US" sz="1800" dirty="0">
                <a:hlinkClick r:id="rId3"/>
              </a:rPr>
              <a:t>www.lowertown-basseville.ca</a:t>
            </a:r>
            <a:endParaRPr lang="en-US" sz="1800" dirty="0"/>
          </a:p>
          <a:p>
            <a:r>
              <a:rPr lang="en-US" sz="1800" dirty="0"/>
              <a:t>Postings on our Facebook page </a:t>
            </a:r>
            <a:br>
              <a:rPr lang="en-US" sz="1800" dirty="0"/>
            </a:br>
            <a:r>
              <a:rPr lang="en-US" sz="1800" dirty="0">
                <a:hlinkClick r:id="rId4"/>
              </a:rPr>
              <a:t>facebook.com/LowertownBasseville</a:t>
            </a:r>
            <a:br>
              <a:rPr lang="en-US" sz="1800" dirty="0"/>
            </a:br>
            <a:r>
              <a:rPr lang="en-US" sz="1800" dirty="0"/>
              <a:t>Are you a follower of our page?</a:t>
            </a:r>
          </a:p>
          <a:p>
            <a:endParaRPr lang="en-US" sz="1800" dirty="0"/>
          </a:p>
          <a:p>
            <a:r>
              <a:rPr lang="en-US" sz="1800" dirty="0"/>
              <a:t>Through regular committee reports in the Lowertown Echo. Do you receive the Lowertown Echo de la Basse-Ville in your mailbox? Have you visited the new Echo website </a:t>
            </a:r>
            <a:r>
              <a:rPr lang="en-US" sz="1800" dirty="0">
                <a:hlinkClick r:id="rId5"/>
              </a:rPr>
              <a:t>lowertownecho.ca</a:t>
            </a:r>
            <a:r>
              <a:rPr lang="en-US" sz="1800" dirty="0"/>
              <a:t>? </a:t>
            </a:r>
          </a:p>
          <a:p>
            <a:endParaRPr lang="en-US" sz="1700" dirty="0"/>
          </a:p>
        </p:txBody>
      </p:sp>
    </p:spTree>
    <p:extLst>
      <p:ext uri="{BB962C8B-B14F-4D97-AF65-F5344CB8AC3E}">
        <p14:creationId xmlns:p14="http://schemas.microsoft.com/office/powerpoint/2010/main" val="266798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4" descr="Brand mark on white background.jpg">
            <a:extLst>
              <a:ext uri="{FF2B5EF4-FFF2-40B4-BE49-F238E27FC236}">
                <a16:creationId xmlns:a16="http://schemas.microsoft.com/office/drawing/2014/main" id="{385EBEFE-5CF5-4424-8680-9EF399C87DCD}"/>
              </a:ext>
            </a:extLst>
          </p:cNvPr>
          <p:cNvPicPr>
            <a:picLocks noChangeAspect="1"/>
          </p:cNvPicPr>
          <p:nvPr/>
        </p:nvPicPr>
        <p:blipFill>
          <a:blip r:embed="rId2" cstate="print"/>
          <a:stretch>
            <a:fillRect/>
          </a:stretch>
        </p:blipFill>
        <p:spPr>
          <a:xfrm>
            <a:off x="279143" y="1993054"/>
            <a:ext cx="5221625" cy="2871893"/>
          </a:xfrm>
          <a:prstGeom prst="rect">
            <a:avLst/>
          </a:prstGeom>
        </p:spPr>
      </p:pic>
      <p:sp>
        <p:nvSpPr>
          <p:cNvPr id="7" name="Title 1">
            <a:extLst>
              <a:ext uri="{FF2B5EF4-FFF2-40B4-BE49-F238E27FC236}">
                <a16:creationId xmlns:a16="http://schemas.microsoft.com/office/drawing/2014/main" id="{A2580252-D0C1-4537-BF26-B0E669120068}"/>
              </a:ext>
            </a:extLst>
          </p:cNvPr>
          <p:cNvSpPr txBox="1">
            <a:spLocks/>
          </p:cNvSpPr>
          <p:nvPr/>
        </p:nvSpPr>
        <p:spPr>
          <a:xfrm>
            <a:off x="5884150" y="332730"/>
            <a:ext cx="6068364" cy="9048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dirty="0">
                <a:solidFill>
                  <a:srgbClr val="5279B9"/>
                </a:solidFill>
              </a:rPr>
              <a:t>Communications and Outreach Committee</a:t>
            </a:r>
          </a:p>
          <a:p>
            <a:pPr>
              <a:spcAft>
                <a:spcPts val="600"/>
              </a:spcAft>
            </a:pPr>
            <a:endParaRPr lang="en-US" sz="2800" dirty="0">
              <a:solidFill>
                <a:srgbClr val="5279B9"/>
              </a:solidFill>
            </a:endParaRPr>
          </a:p>
          <a:p>
            <a:pPr>
              <a:spcAft>
                <a:spcPts val="600"/>
              </a:spcAft>
            </a:pPr>
            <a:endParaRPr lang="en-US" sz="2800" dirty="0">
              <a:solidFill>
                <a:srgbClr val="5279B9"/>
              </a:solidFill>
            </a:endParaRPr>
          </a:p>
        </p:txBody>
      </p:sp>
      <p:sp>
        <p:nvSpPr>
          <p:cNvPr id="6" name="Slide Number Placeholder 5">
            <a:extLst>
              <a:ext uri="{FF2B5EF4-FFF2-40B4-BE49-F238E27FC236}">
                <a16:creationId xmlns:a16="http://schemas.microsoft.com/office/drawing/2014/main" id="{801D2BD3-5F18-4BAE-8B26-B3538232E83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428E537-E56B-49CA-B596-52598082FBE8}" type="slidenum">
              <a:rPr lang="en-US">
                <a:solidFill>
                  <a:schemeClr val="tx1">
                    <a:alpha val="60000"/>
                  </a:schemeClr>
                </a:solidFill>
              </a:rPr>
              <a:pPr>
                <a:spcAft>
                  <a:spcPts val="600"/>
                </a:spcAft>
              </a:pPr>
              <a:t>11</a:t>
            </a:fld>
            <a:endParaRPr lang="en-US" dirty="0">
              <a:solidFill>
                <a:schemeClr val="tx1">
                  <a:alpha val="60000"/>
                </a:schemeClr>
              </a:solidFill>
            </a:endParaRPr>
          </a:p>
        </p:txBody>
      </p:sp>
      <p:cxnSp>
        <p:nvCxnSpPr>
          <p:cNvPr id="35" name="Straight Connector 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1027EB29-ADB8-4CB8-A567-0296BE9D4C87}"/>
              </a:ext>
            </a:extLst>
          </p:cNvPr>
          <p:cNvSpPr txBox="1">
            <a:spLocks/>
          </p:cNvSpPr>
          <p:nvPr/>
        </p:nvSpPr>
        <p:spPr>
          <a:xfrm>
            <a:off x="5884150" y="481506"/>
            <a:ext cx="6723556" cy="1685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1800" dirty="0">
              <a:solidFill>
                <a:schemeClr val="tx2"/>
              </a:solidFill>
              <a:latin typeface="+mn-lt"/>
              <a:ea typeface="+mn-ea"/>
              <a:cs typeface="+mn-cs"/>
            </a:endParaRPr>
          </a:p>
        </p:txBody>
      </p:sp>
      <p:sp>
        <p:nvSpPr>
          <p:cNvPr id="10" name="Title 1">
            <a:extLst>
              <a:ext uri="{FF2B5EF4-FFF2-40B4-BE49-F238E27FC236}">
                <a16:creationId xmlns:a16="http://schemas.microsoft.com/office/drawing/2014/main" id="{786B827E-3F24-4CF2-83D6-1A4EDFCFA7CF}"/>
              </a:ext>
            </a:extLst>
          </p:cNvPr>
          <p:cNvSpPr txBox="1">
            <a:spLocks/>
          </p:cNvSpPr>
          <p:nvPr/>
        </p:nvSpPr>
        <p:spPr>
          <a:xfrm>
            <a:off x="5884150" y="481506"/>
            <a:ext cx="6723556" cy="19081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dirty="0">
                <a:solidFill>
                  <a:schemeClr val="accent4">
                    <a:lumMod val="75000"/>
                  </a:schemeClr>
                </a:solidFill>
              </a:rPr>
              <a:t> LCA outreach in action</a:t>
            </a:r>
            <a:endParaRPr lang="en-US" sz="2400" dirty="0">
              <a:solidFill>
                <a:schemeClr val="accent4">
                  <a:lumMod val="75000"/>
                </a:schemeClr>
              </a:solidFill>
              <a:latin typeface="+mn-lt"/>
              <a:ea typeface="+mn-ea"/>
              <a:cs typeface="+mn-cs"/>
            </a:endParaRPr>
          </a:p>
        </p:txBody>
      </p:sp>
      <p:sp>
        <p:nvSpPr>
          <p:cNvPr id="11" name="Content Placeholder 2">
            <a:extLst>
              <a:ext uri="{FF2B5EF4-FFF2-40B4-BE49-F238E27FC236}">
                <a16:creationId xmlns:a16="http://schemas.microsoft.com/office/drawing/2014/main" id="{887DC83E-5FE3-4A72-AA76-E3A4D05EA490}"/>
              </a:ext>
            </a:extLst>
          </p:cNvPr>
          <p:cNvSpPr txBox="1">
            <a:spLocks/>
          </p:cNvSpPr>
          <p:nvPr/>
        </p:nvSpPr>
        <p:spPr>
          <a:xfrm>
            <a:off x="6059054" y="2147622"/>
            <a:ext cx="5360306" cy="4227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LCA board members and volunteers have many links to Lowertown organizations such as the ByWard BIA (Safety and Security), Lowertown Community Resource Centre, Lowertown Our Home and the Lowertown East Residents Committee. The LCA contributes $500 in support of the annual Winterfest which is organized by LERC.</a:t>
            </a:r>
          </a:p>
          <a:p>
            <a:endParaRPr lang="en-US" sz="1800" dirty="0"/>
          </a:p>
          <a:p>
            <a:pPr marL="285750" indent="-285750"/>
            <a:r>
              <a:rPr lang="en-US" sz="1800" dirty="0"/>
              <a:t>Board members and volunteers on the various LCA committees have frequent contact with city officials on matters such as planning &amp; development, heritage, transportation, environment, parks , and the ByWard Market</a:t>
            </a:r>
          </a:p>
          <a:p>
            <a:endParaRPr lang="en-US" sz="1800" dirty="0"/>
          </a:p>
          <a:p>
            <a:endParaRPr lang="en-US" sz="1800" dirty="0"/>
          </a:p>
          <a:p>
            <a:pPr marL="0" indent="0">
              <a:buNone/>
            </a:pPr>
            <a:endParaRPr lang="en-US" sz="1800" dirty="0"/>
          </a:p>
        </p:txBody>
      </p:sp>
    </p:spTree>
    <p:extLst>
      <p:ext uri="{BB962C8B-B14F-4D97-AF65-F5344CB8AC3E}">
        <p14:creationId xmlns:p14="http://schemas.microsoft.com/office/powerpoint/2010/main" val="521984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4" descr="Brand mark on white background.jpg">
            <a:extLst>
              <a:ext uri="{FF2B5EF4-FFF2-40B4-BE49-F238E27FC236}">
                <a16:creationId xmlns:a16="http://schemas.microsoft.com/office/drawing/2014/main" id="{385EBEFE-5CF5-4424-8680-9EF399C87DCD}"/>
              </a:ext>
            </a:extLst>
          </p:cNvPr>
          <p:cNvPicPr>
            <a:picLocks noChangeAspect="1"/>
          </p:cNvPicPr>
          <p:nvPr/>
        </p:nvPicPr>
        <p:blipFill>
          <a:blip r:embed="rId2" cstate="print"/>
          <a:stretch>
            <a:fillRect/>
          </a:stretch>
        </p:blipFill>
        <p:spPr>
          <a:xfrm>
            <a:off x="279143" y="1993054"/>
            <a:ext cx="5221625" cy="2871893"/>
          </a:xfrm>
          <a:prstGeom prst="rect">
            <a:avLst/>
          </a:prstGeom>
        </p:spPr>
      </p:pic>
      <p:sp>
        <p:nvSpPr>
          <p:cNvPr id="6" name="Slide Number Placeholder 5">
            <a:extLst>
              <a:ext uri="{FF2B5EF4-FFF2-40B4-BE49-F238E27FC236}">
                <a16:creationId xmlns:a16="http://schemas.microsoft.com/office/drawing/2014/main" id="{801D2BD3-5F18-4BAE-8B26-B3538232E83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428E537-E56B-49CA-B596-52598082FBE8}" type="slidenum">
              <a:rPr lang="en-US">
                <a:solidFill>
                  <a:schemeClr val="tx1">
                    <a:alpha val="60000"/>
                  </a:schemeClr>
                </a:solidFill>
              </a:rPr>
              <a:pPr>
                <a:spcAft>
                  <a:spcPts val="600"/>
                </a:spcAft>
              </a:pPr>
              <a:t>12</a:t>
            </a:fld>
            <a:endParaRPr lang="en-US" dirty="0">
              <a:solidFill>
                <a:schemeClr val="tx1">
                  <a:alpha val="60000"/>
                </a:schemeClr>
              </a:solidFill>
            </a:endParaRPr>
          </a:p>
        </p:txBody>
      </p:sp>
      <p:cxnSp>
        <p:nvCxnSpPr>
          <p:cNvPr id="35" name="Straight Connector 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1027EB29-ADB8-4CB8-A567-0296BE9D4C87}"/>
              </a:ext>
            </a:extLst>
          </p:cNvPr>
          <p:cNvSpPr txBox="1">
            <a:spLocks/>
          </p:cNvSpPr>
          <p:nvPr/>
        </p:nvSpPr>
        <p:spPr>
          <a:xfrm>
            <a:off x="5884150" y="481506"/>
            <a:ext cx="6723556" cy="1685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1800" dirty="0">
              <a:solidFill>
                <a:schemeClr val="tx2"/>
              </a:solidFill>
              <a:latin typeface="+mn-lt"/>
              <a:ea typeface="+mn-ea"/>
              <a:cs typeface="+mn-cs"/>
            </a:endParaRPr>
          </a:p>
        </p:txBody>
      </p:sp>
      <p:sp>
        <p:nvSpPr>
          <p:cNvPr id="13" name="Content Placeholder 2">
            <a:extLst>
              <a:ext uri="{FF2B5EF4-FFF2-40B4-BE49-F238E27FC236}">
                <a16:creationId xmlns:a16="http://schemas.microsoft.com/office/drawing/2014/main" id="{045F0BAF-0756-4A63-A8AC-61037B59C66B}"/>
              </a:ext>
            </a:extLst>
          </p:cNvPr>
          <p:cNvSpPr txBox="1">
            <a:spLocks/>
          </p:cNvSpPr>
          <p:nvPr/>
        </p:nvSpPr>
        <p:spPr>
          <a:xfrm>
            <a:off x="6225856" y="2051772"/>
            <a:ext cx="5464879" cy="4227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
        <p:nvSpPr>
          <p:cNvPr id="2" name="Rectangle 1">
            <a:extLst>
              <a:ext uri="{FF2B5EF4-FFF2-40B4-BE49-F238E27FC236}">
                <a16:creationId xmlns:a16="http://schemas.microsoft.com/office/drawing/2014/main" id="{C9BA17B9-3D6B-49DD-9EC3-CD1A9386D3EB}"/>
              </a:ext>
            </a:extLst>
          </p:cNvPr>
          <p:cNvSpPr/>
          <p:nvPr/>
        </p:nvSpPr>
        <p:spPr>
          <a:xfrm>
            <a:off x="5946713" y="1608130"/>
            <a:ext cx="5369064" cy="4524315"/>
          </a:xfrm>
          <a:prstGeom prst="rect">
            <a:avLst/>
          </a:prstGeom>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LCA is a member of the Federation of Citizens Associations of Ottawa, CAFÉ, other informal groups and has regular contact with Councillor Fleury and meets with the other community associations in Rideau Vanier ward</a:t>
            </a:r>
          </a:p>
          <a:p>
            <a:endParaRPr lang="en-US" dirty="0"/>
          </a:p>
          <a:p>
            <a:pPr marL="285750" indent="-285750">
              <a:buFont typeface="Arial" panose="020B0604020202020204" pitchFamily="34" charset="0"/>
              <a:buChar char="•"/>
            </a:pPr>
            <a:r>
              <a:rPr lang="en-US" dirty="0"/>
              <a:t>With the help of a hard-working crew of volunteers, the LCA operates and maintains the ice rink at Bingham Park.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LCA has covered any losses  incurred by the Echo over the past six years.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has assisted the Councillor in mediating agreement among residents </a:t>
            </a:r>
          </a:p>
        </p:txBody>
      </p:sp>
      <p:sp>
        <p:nvSpPr>
          <p:cNvPr id="17" name="Title 1">
            <a:extLst>
              <a:ext uri="{FF2B5EF4-FFF2-40B4-BE49-F238E27FC236}">
                <a16:creationId xmlns:a16="http://schemas.microsoft.com/office/drawing/2014/main" id="{781D1EFB-48F8-412E-B27C-E48E263C1BCE}"/>
              </a:ext>
            </a:extLst>
          </p:cNvPr>
          <p:cNvSpPr txBox="1">
            <a:spLocks/>
          </p:cNvSpPr>
          <p:nvPr/>
        </p:nvSpPr>
        <p:spPr>
          <a:xfrm>
            <a:off x="5884150" y="263324"/>
            <a:ext cx="6068364" cy="43636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dirty="0">
                <a:solidFill>
                  <a:srgbClr val="5279B9"/>
                </a:solidFill>
              </a:rPr>
              <a:t>Communications and Outreach Committee</a:t>
            </a:r>
          </a:p>
          <a:p>
            <a:pPr>
              <a:spcAft>
                <a:spcPts val="600"/>
              </a:spcAft>
            </a:pPr>
            <a:endParaRPr lang="en-US" sz="2800" dirty="0">
              <a:solidFill>
                <a:srgbClr val="5279B9"/>
              </a:solidFill>
            </a:endParaRPr>
          </a:p>
          <a:p>
            <a:pPr>
              <a:spcAft>
                <a:spcPts val="600"/>
              </a:spcAft>
            </a:pPr>
            <a:endParaRPr lang="en-US" sz="2800" dirty="0">
              <a:solidFill>
                <a:srgbClr val="5279B9"/>
              </a:solidFill>
            </a:endParaRPr>
          </a:p>
        </p:txBody>
      </p:sp>
      <p:sp>
        <p:nvSpPr>
          <p:cNvPr id="18" name="Title 1">
            <a:extLst>
              <a:ext uri="{FF2B5EF4-FFF2-40B4-BE49-F238E27FC236}">
                <a16:creationId xmlns:a16="http://schemas.microsoft.com/office/drawing/2014/main" id="{31FE9ECE-71B9-4EC2-8439-35852AFE4D9E}"/>
              </a:ext>
            </a:extLst>
          </p:cNvPr>
          <p:cNvSpPr txBox="1">
            <a:spLocks/>
          </p:cNvSpPr>
          <p:nvPr/>
        </p:nvSpPr>
        <p:spPr>
          <a:xfrm>
            <a:off x="5884150" y="1097200"/>
            <a:ext cx="6723556" cy="6940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dirty="0">
                <a:solidFill>
                  <a:schemeClr val="accent4">
                    <a:lumMod val="75000"/>
                  </a:schemeClr>
                </a:solidFill>
              </a:rPr>
              <a:t> LCA outreach in action</a:t>
            </a:r>
            <a:endParaRPr lang="en-US" sz="2400" dirty="0">
              <a:solidFill>
                <a:schemeClr val="accent4">
                  <a:lumMod val="75000"/>
                </a:schemeClr>
              </a:solidFill>
              <a:latin typeface="+mn-lt"/>
              <a:ea typeface="+mn-ea"/>
              <a:cs typeface="+mn-cs"/>
            </a:endParaRPr>
          </a:p>
        </p:txBody>
      </p:sp>
    </p:spTree>
    <p:extLst>
      <p:ext uri="{BB962C8B-B14F-4D97-AF65-F5344CB8AC3E}">
        <p14:creationId xmlns:p14="http://schemas.microsoft.com/office/powerpoint/2010/main" val="4131001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4" descr="Brand mark on white background.jpg">
            <a:extLst>
              <a:ext uri="{FF2B5EF4-FFF2-40B4-BE49-F238E27FC236}">
                <a16:creationId xmlns:a16="http://schemas.microsoft.com/office/drawing/2014/main" id="{385EBEFE-5CF5-4424-8680-9EF399C87DCD}"/>
              </a:ext>
            </a:extLst>
          </p:cNvPr>
          <p:cNvPicPr>
            <a:picLocks noChangeAspect="1"/>
          </p:cNvPicPr>
          <p:nvPr/>
        </p:nvPicPr>
        <p:blipFill>
          <a:blip r:embed="rId2" cstate="print"/>
          <a:stretch>
            <a:fillRect/>
          </a:stretch>
        </p:blipFill>
        <p:spPr>
          <a:xfrm>
            <a:off x="279143" y="1993054"/>
            <a:ext cx="5221625" cy="2871893"/>
          </a:xfrm>
          <a:prstGeom prst="rect">
            <a:avLst/>
          </a:prstGeom>
        </p:spPr>
      </p:pic>
      <p:sp>
        <p:nvSpPr>
          <p:cNvPr id="6" name="Slide Number Placeholder 5">
            <a:extLst>
              <a:ext uri="{FF2B5EF4-FFF2-40B4-BE49-F238E27FC236}">
                <a16:creationId xmlns:a16="http://schemas.microsoft.com/office/drawing/2014/main" id="{801D2BD3-5F18-4BAE-8B26-B3538232E83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428E537-E56B-49CA-B596-52598082FBE8}" type="slidenum">
              <a:rPr lang="en-US">
                <a:solidFill>
                  <a:schemeClr val="tx1">
                    <a:alpha val="60000"/>
                  </a:schemeClr>
                </a:solidFill>
              </a:rPr>
              <a:pPr>
                <a:spcAft>
                  <a:spcPts val="600"/>
                </a:spcAft>
              </a:pPr>
              <a:t>13</a:t>
            </a:fld>
            <a:endParaRPr lang="en-US" dirty="0">
              <a:solidFill>
                <a:schemeClr val="tx1">
                  <a:alpha val="60000"/>
                </a:schemeClr>
              </a:solidFill>
            </a:endParaRPr>
          </a:p>
        </p:txBody>
      </p:sp>
      <p:cxnSp>
        <p:nvCxnSpPr>
          <p:cNvPr id="35" name="Straight Connector 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1027EB29-ADB8-4CB8-A567-0296BE9D4C87}"/>
              </a:ext>
            </a:extLst>
          </p:cNvPr>
          <p:cNvSpPr txBox="1">
            <a:spLocks/>
          </p:cNvSpPr>
          <p:nvPr/>
        </p:nvSpPr>
        <p:spPr>
          <a:xfrm>
            <a:off x="5884150" y="481506"/>
            <a:ext cx="6723556" cy="1685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1800" dirty="0">
              <a:solidFill>
                <a:schemeClr val="tx2"/>
              </a:solidFill>
              <a:latin typeface="+mn-lt"/>
              <a:ea typeface="+mn-ea"/>
              <a:cs typeface="+mn-cs"/>
            </a:endParaRPr>
          </a:p>
        </p:txBody>
      </p:sp>
      <p:sp>
        <p:nvSpPr>
          <p:cNvPr id="13" name="Content Placeholder 2">
            <a:extLst>
              <a:ext uri="{FF2B5EF4-FFF2-40B4-BE49-F238E27FC236}">
                <a16:creationId xmlns:a16="http://schemas.microsoft.com/office/drawing/2014/main" id="{045F0BAF-0756-4A63-A8AC-61037B59C66B}"/>
              </a:ext>
            </a:extLst>
          </p:cNvPr>
          <p:cNvSpPr txBox="1">
            <a:spLocks/>
          </p:cNvSpPr>
          <p:nvPr/>
        </p:nvSpPr>
        <p:spPr>
          <a:xfrm>
            <a:off x="6225856" y="2051772"/>
            <a:ext cx="5464879" cy="4227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
        <p:nvSpPr>
          <p:cNvPr id="20" name="Title 1">
            <a:extLst>
              <a:ext uri="{FF2B5EF4-FFF2-40B4-BE49-F238E27FC236}">
                <a16:creationId xmlns:a16="http://schemas.microsoft.com/office/drawing/2014/main" id="{328B8BC4-70F3-41F4-B332-644D4CE6681A}"/>
              </a:ext>
            </a:extLst>
          </p:cNvPr>
          <p:cNvSpPr txBox="1">
            <a:spLocks/>
          </p:cNvSpPr>
          <p:nvPr/>
        </p:nvSpPr>
        <p:spPr>
          <a:xfrm>
            <a:off x="5830248" y="154925"/>
            <a:ext cx="6311415" cy="147089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dirty="0">
                <a:solidFill>
                  <a:srgbClr val="5279B9"/>
                </a:solidFill>
              </a:rPr>
              <a:t>Communications and Outreach Committee</a:t>
            </a:r>
          </a:p>
          <a:p>
            <a:pPr>
              <a:spcAft>
                <a:spcPts val="600"/>
              </a:spcAft>
            </a:pPr>
            <a:endParaRPr lang="en-US" sz="2800" dirty="0">
              <a:solidFill>
                <a:srgbClr val="5279B9"/>
              </a:solidFill>
            </a:endParaRPr>
          </a:p>
          <a:p>
            <a:pPr>
              <a:spcAft>
                <a:spcPts val="600"/>
              </a:spcAft>
            </a:pPr>
            <a:endParaRPr lang="en-US" sz="2800" dirty="0">
              <a:solidFill>
                <a:srgbClr val="5279B9"/>
              </a:solidFill>
            </a:endParaRPr>
          </a:p>
        </p:txBody>
      </p:sp>
      <p:sp>
        <p:nvSpPr>
          <p:cNvPr id="21" name="Title 1">
            <a:extLst>
              <a:ext uri="{FF2B5EF4-FFF2-40B4-BE49-F238E27FC236}">
                <a16:creationId xmlns:a16="http://schemas.microsoft.com/office/drawing/2014/main" id="{1150C797-0BCD-4076-8E09-48AF296C855F}"/>
              </a:ext>
            </a:extLst>
          </p:cNvPr>
          <p:cNvSpPr txBox="1">
            <a:spLocks/>
          </p:cNvSpPr>
          <p:nvPr/>
        </p:nvSpPr>
        <p:spPr>
          <a:xfrm>
            <a:off x="5884150" y="481506"/>
            <a:ext cx="5239375" cy="1754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dirty="0">
                <a:solidFill>
                  <a:schemeClr val="accent4">
                    <a:lumMod val="75000"/>
                  </a:schemeClr>
                </a:solidFill>
              </a:rPr>
              <a:t> How to communicate with LCA</a:t>
            </a:r>
            <a:endParaRPr lang="en-US" sz="2400" dirty="0">
              <a:solidFill>
                <a:schemeClr val="accent4">
                  <a:lumMod val="75000"/>
                </a:schemeClr>
              </a:solidFill>
              <a:latin typeface="+mn-lt"/>
              <a:ea typeface="+mn-ea"/>
              <a:cs typeface="+mn-cs"/>
            </a:endParaRPr>
          </a:p>
        </p:txBody>
      </p:sp>
      <p:sp>
        <p:nvSpPr>
          <p:cNvPr id="22" name="Rectangle 21">
            <a:extLst>
              <a:ext uri="{FF2B5EF4-FFF2-40B4-BE49-F238E27FC236}">
                <a16:creationId xmlns:a16="http://schemas.microsoft.com/office/drawing/2014/main" id="{BDE09ACF-1912-40CB-9C92-0E7278D15A11}"/>
              </a:ext>
            </a:extLst>
          </p:cNvPr>
          <p:cNvSpPr/>
          <p:nvPr/>
        </p:nvSpPr>
        <p:spPr>
          <a:xfrm>
            <a:off x="6096000" y="1788798"/>
            <a:ext cx="5239375" cy="1754326"/>
          </a:xfrm>
          <a:prstGeom prst="rect">
            <a:avLst/>
          </a:prstGeom>
        </p:spPr>
        <p:txBody>
          <a:bodyPr wrap="square">
            <a:spAutoFit/>
          </a:bodyPr>
          <a:lstStyle/>
          <a:p>
            <a:pPr marL="285750" indent="-285750">
              <a:buFont typeface="Arial" panose="020B0604020202020204" pitchFamily="34" charset="0"/>
              <a:buChar char="•"/>
            </a:pPr>
            <a:r>
              <a:rPr lang="en-US" dirty="0"/>
              <a:t>Come to the monthly meetings where you can raise your concerns and ask your questions.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the contact form on the LCA website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Send an email: </a:t>
            </a:r>
            <a:r>
              <a:rPr lang="en-US" dirty="0">
                <a:hlinkClick r:id="rId3"/>
              </a:rPr>
              <a:t>info@lowertown-basseville.ca</a:t>
            </a:r>
            <a:endParaRPr lang="en-US" dirty="0"/>
          </a:p>
        </p:txBody>
      </p:sp>
      <p:sp>
        <p:nvSpPr>
          <p:cNvPr id="23" name="Rectangle 22">
            <a:extLst>
              <a:ext uri="{FF2B5EF4-FFF2-40B4-BE49-F238E27FC236}">
                <a16:creationId xmlns:a16="http://schemas.microsoft.com/office/drawing/2014/main" id="{376017FA-60DE-493B-9B84-1C455AC79FCD}"/>
              </a:ext>
            </a:extLst>
          </p:cNvPr>
          <p:cNvSpPr/>
          <p:nvPr/>
        </p:nvSpPr>
        <p:spPr>
          <a:xfrm>
            <a:off x="6056356" y="3661932"/>
            <a:ext cx="2472152" cy="461665"/>
          </a:xfrm>
          <a:prstGeom prst="rect">
            <a:avLst/>
          </a:prstGeom>
        </p:spPr>
        <p:txBody>
          <a:bodyPr wrap="none">
            <a:spAutoFit/>
          </a:bodyPr>
          <a:lstStyle/>
          <a:p>
            <a:pPr>
              <a:spcAft>
                <a:spcPts val="600"/>
              </a:spcAft>
            </a:pPr>
            <a:r>
              <a:rPr lang="en-US" sz="2400" dirty="0">
                <a:solidFill>
                  <a:schemeClr val="accent4">
                    <a:lumMod val="75000"/>
                  </a:schemeClr>
                </a:solidFill>
                <a:latin typeface="+mj-lt"/>
              </a:rPr>
              <a:t>Get Involved!!! </a:t>
            </a:r>
          </a:p>
        </p:txBody>
      </p:sp>
      <p:sp>
        <p:nvSpPr>
          <p:cNvPr id="24" name="Rectangle 23">
            <a:extLst>
              <a:ext uri="{FF2B5EF4-FFF2-40B4-BE49-F238E27FC236}">
                <a16:creationId xmlns:a16="http://schemas.microsoft.com/office/drawing/2014/main" id="{5F32F0D9-9473-4F81-A105-4FB5222D76AE}"/>
              </a:ext>
            </a:extLst>
          </p:cNvPr>
          <p:cNvSpPr/>
          <p:nvPr/>
        </p:nvSpPr>
        <p:spPr>
          <a:xfrm>
            <a:off x="6056356" y="4242405"/>
            <a:ext cx="5464878" cy="2308324"/>
          </a:xfrm>
          <a:prstGeom prst="rect">
            <a:avLst/>
          </a:prstGeom>
        </p:spPr>
        <p:txBody>
          <a:bodyPr wrap="square">
            <a:spAutoFit/>
          </a:bodyPr>
          <a:lstStyle/>
          <a:p>
            <a:pPr marL="285750" indent="-285750">
              <a:buFont typeface="Arial" panose="020B0604020202020204" pitchFamily="34" charset="0"/>
              <a:buChar char="•"/>
            </a:pPr>
            <a:r>
              <a:rPr lang="en-US" dirty="0"/>
              <a:t>Become a member of our working committees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Get elected to the LCA Board at the AGM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communications team needs people to help with regular postings on our Facebook page, our various blogs, twitter account, Instagram to keep members of our community informed. </a:t>
            </a:r>
          </a:p>
        </p:txBody>
      </p:sp>
    </p:spTree>
    <p:extLst>
      <p:ext uri="{BB962C8B-B14F-4D97-AF65-F5344CB8AC3E}">
        <p14:creationId xmlns:p14="http://schemas.microsoft.com/office/powerpoint/2010/main" val="3730466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4" descr="Brand mark on white background.jpg">
            <a:extLst>
              <a:ext uri="{FF2B5EF4-FFF2-40B4-BE49-F238E27FC236}">
                <a16:creationId xmlns:a16="http://schemas.microsoft.com/office/drawing/2014/main" id="{385EBEFE-5CF5-4424-8680-9EF399C87DCD}"/>
              </a:ext>
            </a:extLst>
          </p:cNvPr>
          <p:cNvPicPr>
            <a:picLocks noChangeAspect="1"/>
          </p:cNvPicPr>
          <p:nvPr/>
        </p:nvPicPr>
        <p:blipFill>
          <a:blip r:embed="rId2" cstate="print"/>
          <a:stretch>
            <a:fillRect/>
          </a:stretch>
        </p:blipFill>
        <p:spPr>
          <a:xfrm>
            <a:off x="279143" y="1993054"/>
            <a:ext cx="5221625" cy="2871893"/>
          </a:xfrm>
          <a:prstGeom prst="rect">
            <a:avLst/>
          </a:prstGeom>
        </p:spPr>
      </p:pic>
      <p:sp>
        <p:nvSpPr>
          <p:cNvPr id="6" name="Slide Number Placeholder 5">
            <a:extLst>
              <a:ext uri="{FF2B5EF4-FFF2-40B4-BE49-F238E27FC236}">
                <a16:creationId xmlns:a16="http://schemas.microsoft.com/office/drawing/2014/main" id="{801D2BD3-5F18-4BAE-8B26-B3538232E83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428E537-E56B-49CA-B596-52598082FBE8}" type="slidenum">
              <a:rPr lang="en-US">
                <a:solidFill>
                  <a:schemeClr val="tx1">
                    <a:alpha val="60000"/>
                  </a:schemeClr>
                </a:solidFill>
              </a:rPr>
              <a:pPr>
                <a:spcAft>
                  <a:spcPts val="600"/>
                </a:spcAft>
              </a:pPr>
              <a:t>14</a:t>
            </a:fld>
            <a:endParaRPr lang="en-US" dirty="0">
              <a:solidFill>
                <a:schemeClr val="tx1">
                  <a:alpha val="60000"/>
                </a:schemeClr>
              </a:solidFill>
            </a:endParaRPr>
          </a:p>
        </p:txBody>
      </p:sp>
      <p:cxnSp>
        <p:nvCxnSpPr>
          <p:cNvPr id="35" name="Straight Connector 3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1027EB29-ADB8-4CB8-A567-0296BE9D4C87}"/>
              </a:ext>
            </a:extLst>
          </p:cNvPr>
          <p:cNvSpPr txBox="1">
            <a:spLocks/>
          </p:cNvSpPr>
          <p:nvPr/>
        </p:nvSpPr>
        <p:spPr>
          <a:xfrm>
            <a:off x="5884150" y="481506"/>
            <a:ext cx="6723556" cy="16852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1800" dirty="0">
              <a:solidFill>
                <a:schemeClr val="tx2"/>
              </a:solidFill>
              <a:latin typeface="+mn-lt"/>
              <a:ea typeface="+mn-ea"/>
              <a:cs typeface="+mn-cs"/>
            </a:endParaRPr>
          </a:p>
        </p:txBody>
      </p:sp>
      <p:sp>
        <p:nvSpPr>
          <p:cNvPr id="13" name="Content Placeholder 2">
            <a:extLst>
              <a:ext uri="{FF2B5EF4-FFF2-40B4-BE49-F238E27FC236}">
                <a16:creationId xmlns:a16="http://schemas.microsoft.com/office/drawing/2014/main" id="{045F0BAF-0756-4A63-A8AC-61037B59C66B}"/>
              </a:ext>
            </a:extLst>
          </p:cNvPr>
          <p:cNvSpPr txBox="1">
            <a:spLocks/>
          </p:cNvSpPr>
          <p:nvPr/>
        </p:nvSpPr>
        <p:spPr>
          <a:xfrm>
            <a:off x="6225856" y="2051772"/>
            <a:ext cx="5464879" cy="4227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800" dirty="0"/>
          </a:p>
        </p:txBody>
      </p:sp>
      <p:sp>
        <p:nvSpPr>
          <p:cNvPr id="20" name="Title 1">
            <a:extLst>
              <a:ext uri="{FF2B5EF4-FFF2-40B4-BE49-F238E27FC236}">
                <a16:creationId xmlns:a16="http://schemas.microsoft.com/office/drawing/2014/main" id="{328B8BC4-70F3-41F4-B332-644D4CE6681A}"/>
              </a:ext>
            </a:extLst>
          </p:cNvPr>
          <p:cNvSpPr txBox="1">
            <a:spLocks/>
          </p:cNvSpPr>
          <p:nvPr/>
        </p:nvSpPr>
        <p:spPr>
          <a:xfrm>
            <a:off x="5880585" y="289374"/>
            <a:ext cx="6311415" cy="12971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dirty="0">
                <a:solidFill>
                  <a:srgbClr val="5279B9"/>
                </a:solidFill>
              </a:rPr>
              <a:t>Communications and Outreach Committee</a:t>
            </a:r>
          </a:p>
          <a:p>
            <a:pPr>
              <a:spcAft>
                <a:spcPts val="600"/>
              </a:spcAft>
            </a:pPr>
            <a:endParaRPr lang="en-US" sz="2800" dirty="0">
              <a:solidFill>
                <a:srgbClr val="5279B9"/>
              </a:solidFill>
            </a:endParaRPr>
          </a:p>
          <a:p>
            <a:pPr>
              <a:spcAft>
                <a:spcPts val="600"/>
              </a:spcAft>
            </a:pPr>
            <a:endParaRPr lang="en-US" sz="2800" dirty="0">
              <a:solidFill>
                <a:srgbClr val="5279B9"/>
              </a:solidFill>
            </a:endParaRPr>
          </a:p>
        </p:txBody>
      </p:sp>
      <p:sp>
        <p:nvSpPr>
          <p:cNvPr id="21" name="Title 1">
            <a:extLst>
              <a:ext uri="{FF2B5EF4-FFF2-40B4-BE49-F238E27FC236}">
                <a16:creationId xmlns:a16="http://schemas.microsoft.com/office/drawing/2014/main" id="{1150C797-0BCD-4076-8E09-48AF296C855F}"/>
              </a:ext>
            </a:extLst>
          </p:cNvPr>
          <p:cNvSpPr txBox="1">
            <a:spLocks/>
          </p:cNvSpPr>
          <p:nvPr/>
        </p:nvSpPr>
        <p:spPr>
          <a:xfrm>
            <a:off x="5880585" y="1133076"/>
            <a:ext cx="5239375" cy="61737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400" dirty="0">
                <a:solidFill>
                  <a:schemeClr val="accent4">
                    <a:lumMod val="75000"/>
                  </a:schemeClr>
                </a:solidFill>
              </a:rPr>
              <a:t>Some new ideas that are developing </a:t>
            </a:r>
            <a:endParaRPr lang="en-US" sz="2400" dirty="0">
              <a:solidFill>
                <a:schemeClr val="accent4">
                  <a:lumMod val="75000"/>
                </a:schemeClr>
              </a:solidFill>
              <a:latin typeface="+mn-lt"/>
              <a:ea typeface="+mn-ea"/>
              <a:cs typeface="+mn-cs"/>
            </a:endParaRPr>
          </a:p>
        </p:txBody>
      </p:sp>
      <p:sp>
        <p:nvSpPr>
          <p:cNvPr id="22" name="Rectangle 21">
            <a:extLst>
              <a:ext uri="{FF2B5EF4-FFF2-40B4-BE49-F238E27FC236}">
                <a16:creationId xmlns:a16="http://schemas.microsoft.com/office/drawing/2014/main" id="{BDE09ACF-1912-40CB-9C92-0E7278D15A11}"/>
              </a:ext>
            </a:extLst>
          </p:cNvPr>
          <p:cNvSpPr/>
          <p:nvPr/>
        </p:nvSpPr>
        <p:spPr>
          <a:xfrm>
            <a:off x="6096000" y="1788798"/>
            <a:ext cx="5239375" cy="3970318"/>
          </a:xfrm>
          <a:prstGeom prst="rect">
            <a:avLst/>
          </a:prstGeom>
        </p:spPr>
        <p:txBody>
          <a:bodyPr wrap="square">
            <a:spAutoFit/>
          </a:bodyPr>
          <a:lstStyle/>
          <a:p>
            <a:pPr marL="285750" indent="-285750">
              <a:buFont typeface="Arial" panose="020B0604020202020204" pitchFamily="34" charset="0"/>
              <a:buChar char="•"/>
            </a:pPr>
            <a:r>
              <a:rPr lang="en-US" dirty="0"/>
              <a:t>Some people are trying to organize a major Lowertown community garage sale. What do you think?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There are active chapters of “Friends of Parks“ springing up that need nurturing and more hands on deck for clean-up, monitoring, beautification, and programming.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number of neighbourhoods have organized successful street parties as a way to promote community.  Can we share the knowledge on what it takes and what to expect when starting out?</a:t>
            </a:r>
          </a:p>
        </p:txBody>
      </p:sp>
    </p:spTree>
    <p:extLst>
      <p:ext uri="{BB962C8B-B14F-4D97-AF65-F5344CB8AC3E}">
        <p14:creationId xmlns:p14="http://schemas.microsoft.com/office/powerpoint/2010/main" val="3230407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322699D-2D58-4ED9-8284-419B55F63B9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6436" r="328"/>
          <a:stretch/>
        </p:blipFill>
        <p:spPr bwMode="auto">
          <a:xfrm>
            <a:off x="7884989" y="-141542"/>
            <a:ext cx="4467649" cy="4791737"/>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36">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9" name="Rectangle 3">
            <a:extLst>
              <a:ext uri="{FF2B5EF4-FFF2-40B4-BE49-F238E27FC236}">
                <a16:creationId xmlns:a16="http://schemas.microsoft.com/office/drawing/2014/main" id="{E7FF3245-13FB-4AF0-8585-86D5E25A6A8F}"/>
              </a:ext>
            </a:extLst>
          </p:cNvPr>
          <p:cNvSpPr>
            <a:spLocks noChangeArrowheads="1"/>
          </p:cNvSpPr>
          <p:nvPr/>
        </p:nvSpPr>
        <p:spPr bwMode="auto">
          <a:xfrm>
            <a:off x="570378" y="335723"/>
            <a:ext cx="8310385" cy="604501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fontAlgn="base">
              <a:lnSpc>
                <a:spcPct val="90000"/>
              </a:lnSpc>
              <a:spcBef>
                <a:spcPct val="0"/>
              </a:spcBef>
              <a:spcAft>
                <a:spcPts val="600"/>
              </a:spcAft>
            </a:pPr>
            <a:r>
              <a:rPr lang="en-US" altLang="en-US" sz="2800" dirty="0">
                <a:solidFill>
                  <a:srgbClr val="F1592A"/>
                </a:solidFill>
                <a:latin typeface="+mj-lt"/>
              </a:rPr>
              <a:t>Federation of Citizens Associations of Ottawa</a:t>
            </a:r>
            <a:br>
              <a:rPr kumimoji="0" lang="en-US" altLang="en-US" sz="1600" b="0" i="0" u="none" strike="noStrike" cap="none" normalizeH="0" baseline="0" dirty="0">
                <a:ln>
                  <a:noFill/>
                </a:ln>
                <a:solidFill>
                  <a:srgbClr val="000000"/>
                </a:solidFill>
                <a:effectLst/>
              </a:rPr>
            </a:br>
            <a:endParaRPr kumimoji="0" lang="en-US" altLang="en-US" b="0" i="0" u="none" strike="noStrike" cap="none" normalizeH="0" baseline="0" dirty="0">
              <a:ln>
                <a:noFill/>
              </a:ln>
              <a:solidFill>
                <a:srgbClr val="000000"/>
              </a:solidFill>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solidFill>
                  <a:srgbClr val="000000"/>
                </a:solidFill>
                <a:effectLst/>
              </a:rPr>
              <a:t>LCA one of ~44 active FCA members</a:t>
            </a:r>
          </a:p>
          <a:p>
            <a:pPr marL="514350" lvl="1" indent="-285750" fontAlgn="base">
              <a:lnSpc>
                <a:spcPct val="90000"/>
              </a:lnSpc>
              <a:spcBef>
                <a:spcPct val="0"/>
              </a:spcBef>
              <a:spcAft>
                <a:spcPts val="600"/>
              </a:spcAft>
              <a:buFont typeface="Courier New" panose="02070309020205020404" pitchFamily="49" charset="0"/>
              <a:buChar char="o"/>
            </a:pPr>
            <a:r>
              <a:rPr kumimoji="0" lang="en-US" altLang="en-US" b="0" i="0" u="none" strike="noStrike" cap="none" normalizeH="0" baseline="0" dirty="0">
                <a:ln>
                  <a:noFill/>
                </a:ln>
                <a:solidFill>
                  <a:srgbClr val="000000"/>
                </a:solidFill>
                <a:effectLst/>
              </a:rPr>
              <a:t>www.fca-fac.ca</a:t>
            </a:r>
          </a:p>
          <a:p>
            <a:pPr marL="514350" marR="0" lvl="1" indent="-285750" fontAlgn="base">
              <a:lnSpc>
                <a:spcPct val="90000"/>
              </a:lnSpc>
              <a:spcBef>
                <a:spcPct val="0"/>
              </a:spcBef>
              <a:spcAft>
                <a:spcPts val="600"/>
              </a:spcAft>
              <a:buClrTx/>
              <a:buSzTx/>
              <a:buFont typeface="Courier New" panose="02070309020205020404" pitchFamily="49" charset="0"/>
              <a:buChar char="o"/>
              <a:tabLst/>
            </a:pPr>
            <a:r>
              <a:rPr kumimoji="0" lang="en-US" altLang="en-US" b="0" i="0" u="none" strike="noStrike" cap="none" normalizeH="0" baseline="0" dirty="0">
                <a:ln>
                  <a:noFill/>
                </a:ln>
                <a:solidFill>
                  <a:srgbClr val="000000"/>
                </a:solidFill>
                <a:effectLst/>
              </a:rPr>
              <a:t>General meetings occur monthly</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solidFill>
                  <a:srgbClr val="000000"/>
                </a:solidFill>
                <a:effectLst/>
              </a:rPr>
              <a:t>Membership cost: $35 annually</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solidFill>
                  <a:srgbClr val="000000"/>
                </a:solidFill>
                <a:effectLst/>
              </a:rPr>
              <a:t>LCA Board member Catherine Hacksel also an FCA Board Member</a:t>
            </a: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b="0" i="0" u="none" strike="noStrike" cap="none" normalizeH="0" baseline="0" dirty="0">
                <a:ln>
                  <a:noFill/>
                </a:ln>
                <a:solidFill>
                  <a:srgbClr val="000000"/>
                </a:solidFill>
                <a:effectLst/>
              </a:rPr>
              <a:t>Current FCA Priorities: </a:t>
            </a:r>
            <a:r>
              <a:rPr kumimoji="0" lang="en-US" altLang="en-US" b="1" i="0" u="none" strike="noStrike" cap="none" normalizeH="0" baseline="0" dirty="0">
                <a:ln>
                  <a:noFill/>
                </a:ln>
                <a:solidFill>
                  <a:srgbClr val="000000"/>
                </a:solidFill>
                <a:effectLst/>
              </a:rPr>
              <a:t>New Official Plan</a:t>
            </a:r>
            <a:endParaRPr kumimoji="0" lang="en-US" altLang="en-US" b="0" i="0" u="none" strike="noStrike" cap="none" normalizeH="0" baseline="0" dirty="0">
              <a:ln>
                <a:noFill/>
              </a:ln>
              <a:solidFill>
                <a:srgbClr val="000000"/>
              </a:solidFill>
              <a:effectLst/>
            </a:endParaRPr>
          </a:p>
          <a:p>
            <a:pPr marL="514350" marR="0" lvl="1" indent="-285750" fontAlgn="base">
              <a:lnSpc>
                <a:spcPct val="90000"/>
              </a:lnSpc>
              <a:spcBef>
                <a:spcPct val="0"/>
              </a:spcBef>
              <a:spcAft>
                <a:spcPts val="600"/>
              </a:spcAft>
              <a:buClrTx/>
              <a:buSzTx/>
              <a:buFont typeface="Courier New" panose="02070309020205020404" pitchFamily="49" charset="0"/>
              <a:buChar char="o"/>
              <a:tabLst/>
            </a:pPr>
            <a:r>
              <a:rPr kumimoji="0" lang="en-US" altLang="en-US" b="0" i="0" u="none" strike="noStrike" cap="none" normalizeH="0" baseline="0" dirty="0">
                <a:ln>
                  <a:noFill/>
                </a:ln>
                <a:solidFill>
                  <a:srgbClr val="000000"/>
                </a:solidFill>
                <a:effectLst/>
              </a:rPr>
              <a:t>FCA has hosted four workshops on the OP relating to: housing, transects &amp; overlays, greenspaces, and 15 minute neighbourhoods</a:t>
            </a:r>
          </a:p>
          <a:p>
            <a:pPr marL="514350" marR="0" lvl="1" indent="-285750" fontAlgn="base">
              <a:lnSpc>
                <a:spcPct val="90000"/>
              </a:lnSpc>
              <a:spcBef>
                <a:spcPct val="0"/>
              </a:spcBef>
              <a:spcAft>
                <a:spcPts val="600"/>
              </a:spcAft>
              <a:buClrTx/>
              <a:buSzTx/>
              <a:buFont typeface="Courier New" panose="02070309020205020404" pitchFamily="49" charset="0"/>
              <a:buChar char="o"/>
              <a:tabLst/>
            </a:pPr>
            <a:r>
              <a:rPr kumimoji="0" lang="en-US" altLang="en-US" b="0" i="0" u="none" strike="noStrike" cap="none" normalizeH="0" baseline="0" dirty="0">
                <a:ln>
                  <a:noFill/>
                </a:ln>
                <a:solidFill>
                  <a:srgbClr val="000000"/>
                </a:solidFill>
                <a:effectLst/>
              </a:rPr>
              <a:t>FCA has written to the city requesting a delay in OP process due to the pandemic</a:t>
            </a:r>
          </a:p>
          <a:p>
            <a:pPr marL="514350" marR="0" lvl="1" indent="-285750" fontAlgn="base">
              <a:lnSpc>
                <a:spcPct val="90000"/>
              </a:lnSpc>
              <a:spcBef>
                <a:spcPct val="0"/>
              </a:spcBef>
              <a:spcAft>
                <a:spcPts val="600"/>
              </a:spcAft>
              <a:buClrTx/>
              <a:buSzTx/>
              <a:buFont typeface="Courier New" panose="02070309020205020404" pitchFamily="49" charset="0"/>
              <a:buChar char="o"/>
              <a:tabLst/>
            </a:pPr>
            <a:r>
              <a:rPr kumimoji="0" lang="en-US" altLang="en-US" b="0" i="0" u="none" strike="noStrike" cap="none" normalizeH="0" baseline="0" dirty="0">
                <a:ln>
                  <a:noFill/>
                </a:ln>
                <a:solidFill>
                  <a:srgbClr val="000000"/>
                </a:solidFill>
                <a:effectLst/>
              </a:rPr>
              <a:t>FCA encourages Community Associations’ to contact their City Councillors, gearing to support CA’s newer to municipal advocacy (currently preparing a toolkit &amp; workshop on approaching your Councillor)</a:t>
            </a:r>
          </a:p>
          <a:p>
            <a:pPr marL="514350" marR="0" lvl="1" indent="-285750" fontAlgn="base">
              <a:lnSpc>
                <a:spcPct val="90000"/>
              </a:lnSpc>
              <a:spcBef>
                <a:spcPct val="0"/>
              </a:spcBef>
              <a:spcAft>
                <a:spcPts val="600"/>
              </a:spcAft>
              <a:buClrTx/>
              <a:buSzTx/>
              <a:buFont typeface="Courier New" panose="02070309020205020404" pitchFamily="49" charset="0"/>
              <a:buChar char="o"/>
              <a:tabLst/>
            </a:pPr>
            <a:r>
              <a:rPr kumimoji="0" lang="en-US" altLang="en-US" b="0" i="0" u="none" strike="noStrike" cap="none" normalizeH="0" baseline="0" dirty="0">
                <a:ln>
                  <a:noFill/>
                </a:ln>
                <a:solidFill>
                  <a:srgbClr val="000000"/>
                </a:solidFill>
                <a:effectLst/>
              </a:rPr>
              <a:t>FCA representatives plan on meeting with City OP team directly this spring</a:t>
            </a:r>
          </a:p>
          <a:p>
            <a:pPr marL="514350" marR="0" lvl="1" indent="-285750" fontAlgn="base">
              <a:lnSpc>
                <a:spcPct val="90000"/>
              </a:lnSpc>
              <a:spcBef>
                <a:spcPct val="0"/>
              </a:spcBef>
              <a:spcAft>
                <a:spcPts val="600"/>
              </a:spcAft>
              <a:buClrTx/>
              <a:buSzTx/>
              <a:buFont typeface="Courier New" panose="02070309020205020404" pitchFamily="49" charset="0"/>
              <a:buChar char="o"/>
              <a:tabLst/>
            </a:pPr>
            <a:r>
              <a:rPr kumimoji="0" lang="en-US" altLang="en-US" b="0" i="0" u="none" strike="noStrike" cap="none" normalizeH="0" baseline="0" dirty="0">
                <a:ln>
                  <a:noFill/>
                </a:ln>
                <a:solidFill>
                  <a:srgbClr val="000000"/>
                </a:solidFill>
                <a:effectLst/>
              </a:rPr>
              <a:t>Active Committees: Constitution (currently being reviewed), Transportation, and Planning</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1600" b="0" i="0" u="none" strike="noStrike" cap="none" normalizeH="0" baseline="0" dirty="0">
              <a:ln>
                <a:noFill/>
              </a:ln>
              <a:solidFill>
                <a:srgbClr val="000000"/>
              </a:solidFill>
              <a:effectLst/>
            </a:endParaRPr>
          </a:p>
        </p:txBody>
      </p:sp>
      <p:sp>
        <p:nvSpPr>
          <p:cNvPr id="4" name="Slide Number Placeholder 3">
            <a:extLst>
              <a:ext uri="{FF2B5EF4-FFF2-40B4-BE49-F238E27FC236}">
                <a16:creationId xmlns:a16="http://schemas.microsoft.com/office/drawing/2014/main" id="{DEDD732E-D677-45D2-ABFF-16B5409B18FC}"/>
              </a:ext>
            </a:extLst>
          </p:cNvPr>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defRPr/>
            </a:pPr>
            <a:fld id="{A428E537-E56B-49CA-B596-52598082FBE8}" type="slidenum">
              <a:rPr lang="en-US" sz="1100">
                <a:solidFill>
                  <a:srgbClr val="FFFFFF"/>
                </a:solidFill>
                <a:latin typeface="Calibri" panose="020F0502020204030204"/>
              </a:rPr>
              <a:pPr>
                <a:spcAft>
                  <a:spcPts val="600"/>
                </a:spcAft>
                <a:defRPr/>
              </a:pPr>
              <a:t>15</a:t>
            </a:fld>
            <a:endParaRPr lang="en-US" sz="1100" dirty="0">
              <a:solidFill>
                <a:srgbClr val="FFFFFF"/>
              </a:solidFill>
              <a:latin typeface="Calibri" panose="020F0502020204030204"/>
            </a:endParaRPr>
          </a:p>
        </p:txBody>
      </p:sp>
      <p:sp>
        <p:nvSpPr>
          <p:cNvPr id="7" name="Rectangle 6">
            <a:extLst>
              <a:ext uri="{FF2B5EF4-FFF2-40B4-BE49-F238E27FC236}">
                <a16:creationId xmlns:a16="http://schemas.microsoft.com/office/drawing/2014/main" id="{FA4FABE5-6DD9-44A0-B74F-C3045011E95D}"/>
              </a:ext>
            </a:extLst>
          </p:cNvPr>
          <p:cNvSpPr/>
          <p:nvPr/>
        </p:nvSpPr>
        <p:spPr>
          <a:xfrm>
            <a:off x="5972408" y="3244334"/>
            <a:ext cx="247184" cy="369332"/>
          </a:xfrm>
          <a:prstGeom prst="rect">
            <a:avLst/>
          </a:prstGeom>
        </p:spPr>
        <p:txBody>
          <a:bodyPr wrap="none">
            <a:spAutoFit/>
          </a:bodyPr>
          <a:lstStyle/>
          <a:p>
            <a:pPr>
              <a:spcAft>
                <a:spcPts val="600"/>
              </a:spcAft>
            </a:pPr>
            <a:r>
              <a:rPr lang="en-CA" dirty="0"/>
              <a:t> </a:t>
            </a:r>
          </a:p>
        </p:txBody>
      </p:sp>
    </p:spTree>
    <p:extLst>
      <p:ext uri="{BB962C8B-B14F-4D97-AF65-F5344CB8AC3E}">
        <p14:creationId xmlns:p14="http://schemas.microsoft.com/office/powerpoint/2010/main" val="1920471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lowchart: Document 1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16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3F22A3-D7B0-4C0B-B3C1-F58FEB648A1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800" kern="1200" dirty="0">
                <a:solidFill>
                  <a:srgbClr val="FFFFFF"/>
                </a:solidFill>
                <a:latin typeface="+mj-lt"/>
                <a:ea typeface="+mj-ea"/>
                <a:cs typeface="+mj-cs"/>
              </a:rPr>
              <a:t>Heritage Committee</a:t>
            </a:r>
          </a:p>
        </p:txBody>
      </p:sp>
      <p:sp>
        <p:nvSpPr>
          <p:cNvPr id="8" name="Slide Number Placeholder 7">
            <a:extLst>
              <a:ext uri="{FF2B5EF4-FFF2-40B4-BE49-F238E27FC236}">
                <a16:creationId xmlns:a16="http://schemas.microsoft.com/office/drawing/2014/main" id="{1AFD3C2F-46B1-4ACC-A572-6751DE9A4797}"/>
              </a:ext>
            </a:extLst>
          </p:cNvPr>
          <p:cNvSpPr>
            <a:spLocks noGrp="1"/>
          </p:cNvSpPr>
          <p:nvPr>
            <p:ph type="sldNum" sz="quarter" idx="12"/>
          </p:nvPr>
        </p:nvSpPr>
        <p:spPr>
          <a:xfrm>
            <a:off x="11083792" y="6492875"/>
            <a:ext cx="625443" cy="365125"/>
          </a:xfrm>
          <a:noFill/>
        </p:spPr>
        <p:txBody>
          <a:bodyPr vert="horz" lIns="91440" tIns="45720" rIns="91440" bIns="45720" rtlCol="0" anchor="ctr">
            <a:normAutofit/>
          </a:bodyPr>
          <a:lstStyle/>
          <a:p>
            <a:pPr algn="l">
              <a:spcAft>
                <a:spcPts val="600"/>
              </a:spcAft>
            </a:pPr>
            <a:fld id="{A428E537-E56B-49CA-B596-52598082FBE8}" type="slidenum">
              <a:rPr lang="en-US" smtClean="0"/>
              <a:pPr algn="l">
                <a:spcAft>
                  <a:spcPts val="600"/>
                </a:spcAft>
              </a:pPr>
              <a:t>16</a:t>
            </a:fld>
            <a:endParaRPr lang="en-US" dirty="0"/>
          </a:p>
        </p:txBody>
      </p:sp>
      <p:pic>
        <p:nvPicPr>
          <p:cNvPr id="11" name="Content Placeholder 4" descr="Text&#10;&#10;Description automatically generated">
            <a:extLst>
              <a:ext uri="{FF2B5EF4-FFF2-40B4-BE49-F238E27FC236}">
                <a16:creationId xmlns:a16="http://schemas.microsoft.com/office/drawing/2014/main" id="{03333487-2677-4C13-82AA-B1EE4E69EE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4973" y="-43574"/>
            <a:ext cx="8468852" cy="6351639"/>
          </a:xfrm>
        </p:spPr>
      </p:pic>
    </p:spTree>
    <p:extLst>
      <p:ext uri="{BB962C8B-B14F-4D97-AF65-F5344CB8AC3E}">
        <p14:creationId xmlns:p14="http://schemas.microsoft.com/office/powerpoint/2010/main" val="4092204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lowchart: Document 1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16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3F22A3-D7B0-4C0B-B3C1-F58FEB648A1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800" kern="1200" dirty="0">
                <a:solidFill>
                  <a:srgbClr val="FFFFFF"/>
                </a:solidFill>
                <a:latin typeface="+mj-lt"/>
                <a:ea typeface="+mj-ea"/>
                <a:cs typeface="+mj-cs"/>
              </a:rPr>
              <a:t>Heritage Committee</a:t>
            </a:r>
          </a:p>
        </p:txBody>
      </p:sp>
      <p:pic>
        <p:nvPicPr>
          <p:cNvPr id="5" name="Content Placeholder 4" descr="Timeline&#10;&#10;Description automatically generated">
            <a:extLst>
              <a:ext uri="{FF2B5EF4-FFF2-40B4-BE49-F238E27FC236}">
                <a16:creationId xmlns:a16="http://schemas.microsoft.com/office/drawing/2014/main" id="{498982C2-8EF8-41C4-82C9-B324925F2C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77529" y="0"/>
            <a:ext cx="8731706" cy="6548778"/>
          </a:xfrm>
          <a:prstGeom prst="rect">
            <a:avLst/>
          </a:prstGeom>
        </p:spPr>
      </p:pic>
      <p:sp>
        <p:nvSpPr>
          <p:cNvPr id="8" name="Slide Number Placeholder 7">
            <a:extLst>
              <a:ext uri="{FF2B5EF4-FFF2-40B4-BE49-F238E27FC236}">
                <a16:creationId xmlns:a16="http://schemas.microsoft.com/office/drawing/2014/main" id="{1AFD3C2F-46B1-4ACC-A572-6751DE9A4797}"/>
              </a:ext>
            </a:extLst>
          </p:cNvPr>
          <p:cNvSpPr>
            <a:spLocks noGrp="1"/>
          </p:cNvSpPr>
          <p:nvPr>
            <p:ph type="sldNum" sz="quarter" idx="12"/>
          </p:nvPr>
        </p:nvSpPr>
        <p:spPr>
          <a:xfrm>
            <a:off x="11083792" y="6492875"/>
            <a:ext cx="625443" cy="365125"/>
          </a:xfrm>
          <a:noFill/>
        </p:spPr>
        <p:txBody>
          <a:bodyPr vert="horz" lIns="91440" tIns="45720" rIns="91440" bIns="45720" rtlCol="0" anchor="ctr">
            <a:normAutofit/>
          </a:bodyPr>
          <a:lstStyle/>
          <a:p>
            <a:pPr algn="l">
              <a:spcAft>
                <a:spcPts val="600"/>
              </a:spcAft>
            </a:pPr>
            <a:fld id="{A428E537-E56B-49CA-B596-52598082FBE8}" type="slidenum">
              <a:rPr lang="en-US" smtClean="0"/>
              <a:pPr algn="l">
                <a:spcAft>
                  <a:spcPts val="600"/>
                </a:spcAft>
              </a:pPr>
              <a:t>17</a:t>
            </a:fld>
            <a:endParaRPr lang="en-US" dirty="0"/>
          </a:p>
        </p:txBody>
      </p:sp>
    </p:spTree>
    <p:extLst>
      <p:ext uri="{BB962C8B-B14F-4D97-AF65-F5344CB8AC3E}">
        <p14:creationId xmlns:p14="http://schemas.microsoft.com/office/powerpoint/2010/main" val="1892880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lowchart: Document 1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5162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3F22A3-D7B0-4C0B-B3C1-F58FEB648A1D}"/>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800" kern="1200" dirty="0">
                <a:solidFill>
                  <a:srgbClr val="FFFFFF"/>
                </a:solidFill>
                <a:latin typeface="+mj-lt"/>
                <a:ea typeface="+mj-ea"/>
                <a:cs typeface="+mj-cs"/>
              </a:rPr>
              <a:t>Heritage Committee</a:t>
            </a:r>
          </a:p>
        </p:txBody>
      </p:sp>
      <p:sp>
        <p:nvSpPr>
          <p:cNvPr id="8" name="Slide Number Placeholder 7">
            <a:extLst>
              <a:ext uri="{FF2B5EF4-FFF2-40B4-BE49-F238E27FC236}">
                <a16:creationId xmlns:a16="http://schemas.microsoft.com/office/drawing/2014/main" id="{1AFD3C2F-46B1-4ACC-A572-6751DE9A4797}"/>
              </a:ext>
            </a:extLst>
          </p:cNvPr>
          <p:cNvSpPr>
            <a:spLocks noGrp="1"/>
          </p:cNvSpPr>
          <p:nvPr>
            <p:ph type="sldNum" sz="quarter" idx="12"/>
          </p:nvPr>
        </p:nvSpPr>
        <p:spPr>
          <a:xfrm>
            <a:off x="11083792" y="6492875"/>
            <a:ext cx="625443" cy="365125"/>
          </a:xfrm>
          <a:noFill/>
        </p:spPr>
        <p:txBody>
          <a:bodyPr vert="horz" lIns="91440" tIns="45720" rIns="91440" bIns="45720" rtlCol="0" anchor="ctr">
            <a:normAutofit/>
          </a:bodyPr>
          <a:lstStyle/>
          <a:p>
            <a:pPr algn="l">
              <a:spcAft>
                <a:spcPts val="600"/>
              </a:spcAft>
            </a:pPr>
            <a:fld id="{A428E537-E56B-49CA-B596-52598082FBE8}" type="slidenum">
              <a:rPr lang="en-US" smtClean="0"/>
              <a:pPr algn="l">
                <a:spcAft>
                  <a:spcPts val="600"/>
                </a:spcAft>
              </a:pPr>
              <a:t>18</a:t>
            </a:fld>
            <a:endParaRPr lang="en-US" dirty="0"/>
          </a:p>
        </p:txBody>
      </p:sp>
      <p:pic>
        <p:nvPicPr>
          <p:cNvPr id="6" name="Content Placeholder 4">
            <a:extLst>
              <a:ext uri="{FF2B5EF4-FFF2-40B4-BE49-F238E27FC236}">
                <a16:creationId xmlns:a16="http://schemas.microsoft.com/office/drawing/2014/main" id="{AEF320AF-3F06-40C2-A947-D428E98C8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7592" y="0"/>
            <a:ext cx="8429523" cy="6322142"/>
          </a:xfrm>
          <a:prstGeom prst="rect">
            <a:avLst/>
          </a:prstGeom>
        </p:spPr>
      </p:pic>
    </p:spTree>
    <p:extLst>
      <p:ext uri="{BB962C8B-B14F-4D97-AF65-F5344CB8AC3E}">
        <p14:creationId xmlns:p14="http://schemas.microsoft.com/office/powerpoint/2010/main" val="2551963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1C716A-50C5-4C71-9461-822B90F8893B}"/>
              </a:ext>
            </a:extLst>
          </p:cNvPr>
          <p:cNvSpPr>
            <a:spLocks noGrp="1"/>
          </p:cNvSpPr>
          <p:nvPr>
            <p:ph type="sldNum" sz="quarter" idx="12"/>
          </p:nvPr>
        </p:nvSpPr>
        <p:spPr/>
        <p:txBody>
          <a:bodyPr/>
          <a:lstStyle/>
          <a:p>
            <a:fld id="{A428E537-E56B-49CA-B596-52598082FBE8}" type="slidenum">
              <a:rPr lang="en-US" smtClean="0"/>
              <a:t>19</a:t>
            </a:fld>
            <a:endParaRPr lang="en-US" dirty="0"/>
          </a:p>
        </p:txBody>
      </p:sp>
      <p:sp>
        <p:nvSpPr>
          <p:cNvPr id="5" name="TextBox 4">
            <a:extLst>
              <a:ext uri="{FF2B5EF4-FFF2-40B4-BE49-F238E27FC236}">
                <a16:creationId xmlns:a16="http://schemas.microsoft.com/office/drawing/2014/main" id="{6D505D53-F81D-4B35-B269-9417ADE8D8B6}"/>
              </a:ext>
            </a:extLst>
          </p:cNvPr>
          <p:cNvSpPr txBox="1"/>
          <p:nvPr/>
        </p:nvSpPr>
        <p:spPr>
          <a:xfrm>
            <a:off x="105282" y="50189"/>
            <a:ext cx="6318649" cy="9823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dirty="0">
                <a:solidFill>
                  <a:schemeClr val="accent5">
                    <a:lumMod val="50000"/>
                  </a:schemeClr>
                </a:solidFill>
                <a:latin typeface="+mj-lt"/>
                <a:ea typeface="+mj-ea"/>
                <a:cs typeface="+mj-cs"/>
              </a:rPr>
              <a:t>Transportation Committee</a:t>
            </a:r>
          </a:p>
        </p:txBody>
      </p:sp>
      <p:sp>
        <p:nvSpPr>
          <p:cNvPr id="6" name="TextBox 5">
            <a:extLst>
              <a:ext uri="{FF2B5EF4-FFF2-40B4-BE49-F238E27FC236}">
                <a16:creationId xmlns:a16="http://schemas.microsoft.com/office/drawing/2014/main" id="{CCAFD84C-C9F6-4BFC-9C69-714E667B52FA}"/>
              </a:ext>
            </a:extLst>
          </p:cNvPr>
          <p:cNvSpPr txBox="1"/>
          <p:nvPr/>
        </p:nvSpPr>
        <p:spPr>
          <a:xfrm>
            <a:off x="185784" y="891566"/>
            <a:ext cx="4513007" cy="461665"/>
          </a:xfrm>
          <a:prstGeom prst="rect">
            <a:avLst/>
          </a:prstGeom>
          <a:noFill/>
        </p:spPr>
        <p:txBody>
          <a:bodyPr wrap="square" rtlCol="0">
            <a:spAutoFit/>
          </a:bodyPr>
          <a:lstStyle/>
          <a:p>
            <a:pPr>
              <a:spcAft>
                <a:spcPts val="600"/>
              </a:spcAft>
            </a:pPr>
            <a:r>
              <a:rPr lang="en-US" sz="2400" dirty="0">
                <a:solidFill>
                  <a:schemeClr val="accent4">
                    <a:lumMod val="75000"/>
                  </a:schemeClr>
                </a:solidFill>
                <a:latin typeface="+mj-lt"/>
              </a:rPr>
              <a:t>Traffic and Transportation </a:t>
            </a:r>
            <a:endParaRPr lang="en-CA" sz="2400" dirty="0">
              <a:solidFill>
                <a:schemeClr val="accent4">
                  <a:lumMod val="75000"/>
                </a:schemeClr>
              </a:solidFill>
              <a:latin typeface="+mj-lt"/>
            </a:endParaRPr>
          </a:p>
        </p:txBody>
      </p:sp>
      <p:sp>
        <p:nvSpPr>
          <p:cNvPr id="7" name="Rectangle 6">
            <a:extLst>
              <a:ext uri="{FF2B5EF4-FFF2-40B4-BE49-F238E27FC236}">
                <a16:creationId xmlns:a16="http://schemas.microsoft.com/office/drawing/2014/main" id="{8745560A-A416-4317-99B5-FFE5A253BB79}"/>
              </a:ext>
            </a:extLst>
          </p:cNvPr>
          <p:cNvSpPr/>
          <p:nvPr/>
        </p:nvSpPr>
        <p:spPr>
          <a:xfrm>
            <a:off x="185784" y="1658108"/>
            <a:ext cx="10543309" cy="4601260"/>
          </a:xfrm>
          <a:prstGeom prst="rect">
            <a:avLst/>
          </a:prstGeom>
        </p:spPr>
        <p:txBody>
          <a:bodyPr wrap="square">
            <a:spAutoFit/>
          </a:bodyPr>
          <a:lstStyle/>
          <a:p>
            <a:pPr>
              <a:lnSpc>
                <a:spcPct val="90000"/>
              </a:lnSpc>
              <a:spcAft>
                <a:spcPts val="600"/>
              </a:spcAft>
            </a:pPr>
            <a:r>
              <a:rPr lang="en-US" dirty="0">
                <a:solidFill>
                  <a:srgbClr val="000000"/>
                </a:solidFill>
              </a:rPr>
              <a:t>King Edward Avenue Traffic:</a:t>
            </a:r>
          </a:p>
          <a:p>
            <a:pPr marL="285750" indent="-228600">
              <a:lnSpc>
                <a:spcPct val="90000"/>
              </a:lnSpc>
              <a:spcAft>
                <a:spcPts val="600"/>
              </a:spcAft>
              <a:buFont typeface="Arial" panose="020B0604020202020204" pitchFamily="34" charset="0"/>
              <a:buChar char="•"/>
            </a:pPr>
            <a:r>
              <a:rPr lang="en-US" dirty="0">
                <a:solidFill>
                  <a:srgbClr val="000000"/>
                </a:solidFill>
              </a:rPr>
              <a:t>Long term goal is to raise funds to implement pre-approved traffic calming measures and finding new ways to slow vehicles down:</a:t>
            </a:r>
          </a:p>
          <a:p>
            <a:pPr marL="285750" indent="-228600">
              <a:lnSpc>
                <a:spcPct val="90000"/>
              </a:lnSpc>
              <a:spcAft>
                <a:spcPts val="600"/>
              </a:spcAft>
              <a:buFont typeface="Arial" panose="020B0604020202020204" pitchFamily="34" charset="0"/>
              <a:buChar char="•"/>
            </a:pPr>
            <a:endParaRPr lang="en-US" dirty="0">
              <a:solidFill>
                <a:srgbClr val="000000"/>
              </a:solidFill>
            </a:endParaRPr>
          </a:p>
          <a:p>
            <a:pPr marL="285750" indent="-228600">
              <a:lnSpc>
                <a:spcPct val="90000"/>
              </a:lnSpc>
              <a:spcAft>
                <a:spcPts val="600"/>
              </a:spcAft>
              <a:buFont typeface="Arial" panose="020B0604020202020204" pitchFamily="34" charset="0"/>
              <a:buChar char="•"/>
            </a:pPr>
            <a:r>
              <a:rPr lang="en-US" dirty="0">
                <a:solidFill>
                  <a:srgbClr val="000000"/>
                </a:solidFill>
              </a:rPr>
              <a:t>Widening of centre lane is least expensive and will result in wheel traffic being moved away from current manholes, hopefully putting a stop the vibrations felt by neighbours when heavy trucks go by.</a:t>
            </a:r>
          </a:p>
          <a:p>
            <a:pPr marL="285750" indent="-228600">
              <a:lnSpc>
                <a:spcPct val="90000"/>
              </a:lnSpc>
              <a:spcAft>
                <a:spcPts val="600"/>
              </a:spcAft>
              <a:buFont typeface="Arial" panose="020B0604020202020204" pitchFamily="34" charset="0"/>
              <a:buChar char="•"/>
            </a:pPr>
            <a:r>
              <a:rPr lang="en-US" dirty="0">
                <a:solidFill>
                  <a:srgbClr val="000000"/>
                </a:solidFill>
              </a:rPr>
              <a:t>Exploring way in which to restrict trucks to only using “fast lane” </a:t>
            </a:r>
          </a:p>
          <a:p>
            <a:pPr marL="285750" indent="-228600">
              <a:lnSpc>
                <a:spcPct val="90000"/>
              </a:lnSpc>
              <a:spcAft>
                <a:spcPts val="600"/>
              </a:spcAft>
              <a:buFont typeface="Arial" panose="020B0604020202020204" pitchFamily="34" charset="0"/>
              <a:buChar char="•"/>
            </a:pPr>
            <a:r>
              <a:rPr lang="en-US" dirty="0">
                <a:solidFill>
                  <a:srgbClr val="000000"/>
                </a:solidFill>
              </a:rPr>
              <a:t>Exploring ways in which to have speeding camera installed.</a:t>
            </a:r>
          </a:p>
          <a:p>
            <a:pPr marL="742950" lvl="1" indent="-228600">
              <a:lnSpc>
                <a:spcPct val="90000"/>
              </a:lnSpc>
              <a:spcAft>
                <a:spcPts val="600"/>
              </a:spcAft>
              <a:buFont typeface="Arial" panose="020B0604020202020204" pitchFamily="34" charset="0"/>
              <a:buChar char="•"/>
            </a:pPr>
            <a:endParaRPr lang="en-US" dirty="0">
              <a:solidFill>
                <a:srgbClr val="000000"/>
              </a:solidFill>
            </a:endParaRPr>
          </a:p>
          <a:p>
            <a:pPr marL="285750" indent="-228600">
              <a:lnSpc>
                <a:spcPct val="90000"/>
              </a:lnSpc>
              <a:spcAft>
                <a:spcPts val="600"/>
              </a:spcAft>
              <a:buFont typeface="Arial" panose="020B0604020202020204" pitchFamily="34" charset="0"/>
              <a:buChar char="•"/>
            </a:pPr>
            <a:r>
              <a:rPr lang="en-US" dirty="0">
                <a:solidFill>
                  <a:srgbClr val="000000"/>
                </a:solidFill>
              </a:rPr>
              <a:t>Short term goals are to find effective ways to slow vehicles down by using flex posts and signs.</a:t>
            </a:r>
          </a:p>
          <a:p>
            <a:pPr marL="285750" indent="-228600">
              <a:lnSpc>
                <a:spcPct val="90000"/>
              </a:lnSpc>
              <a:spcAft>
                <a:spcPts val="600"/>
              </a:spcAft>
              <a:buFont typeface="Arial" panose="020B0604020202020204" pitchFamily="34" charset="0"/>
              <a:buChar char="•"/>
            </a:pPr>
            <a:endParaRPr lang="en-US" dirty="0">
              <a:solidFill>
                <a:srgbClr val="000000"/>
              </a:solidFill>
            </a:endParaRPr>
          </a:p>
          <a:p>
            <a:pPr>
              <a:lnSpc>
                <a:spcPct val="90000"/>
              </a:lnSpc>
              <a:spcAft>
                <a:spcPts val="600"/>
              </a:spcAft>
            </a:pPr>
            <a:r>
              <a:rPr lang="en-US" dirty="0">
                <a:solidFill>
                  <a:srgbClr val="000000"/>
                </a:solidFill>
              </a:rPr>
              <a:t>Interprovincial Crossing:</a:t>
            </a:r>
          </a:p>
          <a:p>
            <a:pPr marL="285750" indent="-228600">
              <a:lnSpc>
                <a:spcPct val="90000"/>
              </a:lnSpc>
              <a:spcAft>
                <a:spcPts val="600"/>
              </a:spcAft>
              <a:buFont typeface="Arial" panose="020B0604020202020204" pitchFamily="34" charset="0"/>
              <a:buChar char="•"/>
            </a:pPr>
            <a:r>
              <a:rPr lang="en-US" dirty="0">
                <a:solidFill>
                  <a:srgbClr val="000000"/>
                </a:solidFill>
              </a:rPr>
              <a:t>LCA has teamed up with Action Sandy Hill and requested a meeting with Tim Tierney to ensure we are kept aware about the ongoing consultations between NCC and the City regarding the Interprovincial Crossing Study currently in the works. Meeting is yet to take place.</a:t>
            </a:r>
          </a:p>
        </p:txBody>
      </p:sp>
      <p:pic>
        <p:nvPicPr>
          <p:cNvPr id="8" name="Graphic 7" descr="Bus">
            <a:extLst>
              <a:ext uri="{FF2B5EF4-FFF2-40B4-BE49-F238E27FC236}">
                <a16:creationId xmlns:a16="http://schemas.microsoft.com/office/drawing/2014/main" id="{51F1A0CD-9A7F-4EBE-BD32-88171F3EEF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608061" y="576214"/>
            <a:ext cx="1522304" cy="1522304"/>
          </a:xfrm>
          <a:prstGeom prst="rect">
            <a:avLst/>
          </a:prstGeom>
        </p:spPr>
      </p:pic>
      <p:pic>
        <p:nvPicPr>
          <p:cNvPr id="9" name="Graphic 8" descr="Dump truck">
            <a:extLst>
              <a:ext uri="{FF2B5EF4-FFF2-40B4-BE49-F238E27FC236}">
                <a16:creationId xmlns:a16="http://schemas.microsoft.com/office/drawing/2014/main" id="{EDA24CC5-CE23-46A2-8BFB-465DF30BB6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8321" y="634959"/>
            <a:ext cx="1404814" cy="1404814"/>
          </a:xfrm>
          <a:prstGeom prst="rect">
            <a:avLst/>
          </a:prstGeom>
        </p:spPr>
      </p:pic>
      <p:pic>
        <p:nvPicPr>
          <p:cNvPr id="10" name="Graphic 9" descr="Car">
            <a:extLst>
              <a:ext uri="{FF2B5EF4-FFF2-40B4-BE49-F238E27FC236}">
                <a16:creationId xmlns:a16="http://schemas.microsoft.com/office/drawing/2014/main" id="{0726D706-FD51-4E02-9BE8-CBC0ACDDC2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14872" y="868092"/>
            <a:ext cx="1134656" cy="1134656"/>
          </a:xfrm>
          <a:prstGeom prst="rect">
            <a:avLst/>
          </a:prstGeom>
        </p:spPr>
      </p:pic>
    </p:spTree>
    <p:extLst>
      <p:ext uri="{BB962C8B-B14F-4D97-AF65-F5344CB8AC3E}">
        <p14:creationId xmlns:p14="http://schemas.microsoft.com/office/powerpoint/2010/main" val="3595487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086D7-3EE5-486F-8685-AED41E2D57C8}"/>
              </a:ext>
            </a:extLst>
          </p:cNvPr>
          <p:cNvSpPr>
            <a:spLocks noGrp="1"/>
          </p:cNvSpPr>
          <p:nvPr>
            <p:ph type="title"/>
          </p:nvPr>
        </p:nvSpPr>
        <p:spPr>
          <a:xfrm>
            <a:off x="574963" y="0"/>
            <a:ext cx="10515600" cy="1325563"/>
          </a:xfrm>
        </p:spPr>
        <p:txBody>
          <a:bodyPr>
            <a:normAutofit/>
          </a:bodyPr>
          <a:lstStyle/>
          <a:p>
            <a:r>
              <a:rPr lang="en-US" sz="2800" dirty="0">
                <a:solidFill>
                  <a:schemeClr val="accent5">
                    <a:lumMod val="50000"/>
                  </a:schemeClr>
                </a:solidFill>
              </a:rPr>
              <a:t>About LCA </a:t>
            </a:r>
            <a:endParaRPr lang="en-CA" sz="2800" dirty="0">
              <a:solidFill>
                <a:schemeClr val="accent5">
                  <a:lumMod val="50000"/>
                </a:schemeClr>
              </a:solidFill>
            </a:endParaRPr>
          </a:p>
        </p:txBody>
      </p:sp>
      <p:sp>
        <p:nvSpPr>
          <p:cNvPr id="3" name="Content Placeholder 2">
            <a:extLst>
              <a:ext uri="{FF2B5EF4-FFF2-40B4-BE49-F238E27FC236}">
                <a16:creationId xmlns:a16="http://schemas.microsoft.com/office/drawing/2014/main" id="{BFF16D3B-BC5F-4979-B4FE-5071FCC74E62}"/>
              </a:ext>
            </a:extLst>
          </p:cNvPr>
          <p:cNvSpPr>
            <a:spLocks noGrp="1"/>
          </p:cNvSpPr>
          <p:nvPr>
            <p:ph idx="1"/>
          </p:nvPr>
        </p:nvSpPr>
        <p:spPr>
          <a:xfrm>
            <a:off x="685628" y="993497"/>
            <a:ext cx="6560128" cy="4351338"/>
          </a:xfrm>
        </p:spPr>
        <p:txBody>
          <a:bodyPr>
            <a:normAutofit/>
          </a:bodyPr>
          <a:lstStyle/>
          <a:p>
            <a:r>
              <a:rPr lang="en-CA" sz="1800" dirty="0"/>
              <a:t>Community Association for all of Lowertown</a:t>
            </a:r>
          </a:p>
          <a:p>
            <a:pPr lvl="1"/>
            <a:r>
              <a:rPr lang="en-CA" sz="1800" dirty="0"/>
              <a:t>Rideau Street to the Ottawa River, Rideau Canal to Rideau River</a:t>
            </a:r>
          </a:p>
          <a:p>
            <a:r>
              <a:rPr lang="en-CA" sz="1800" dirty="0"/>
              <a:t>Incorporated under Ontario laws for not-for-profit corporations</a:t>
            </a:r>
          </a:p>
          <a:p>
            <a:r>
              <a:rPr lang="en-CA" sz="1800" dirty="0"/>
              <a:t>Directors are elected annually by residents</a:t>
            </a:r>
          </a:p>
          <a:p>
            <a:r>
              <a:rPr lang="en-CA" sz="1800" dirty="0"/>
              <a:t>The oldest community with the most heritage buildings</a:t>
            </a:r>
          </a:p>
          <a:p>
            <a:r>
              <a:rPr lang="en-CA" sz="1800" dirty="0"/>
              <a:t>A concentration of services for the homeless</a:t>
            </a:r>
          </a:p>
          <a:p>
            <a:r>
              <a:rPr lang="en-CA" sz="1800" dirty="0"/>
              <a:t>A major entertainment sector</a:t>
            </a:r>
          </a:p>
          <a:p>
            <a:r>
              <a:rPr lang="en-CA" sz="1800" dirty="0"/>
              <a:t>A struggling farmer’s market</a:t>
            </a:r>
          </a:p>
          <a:p>
            <a:r>
              <a:rPr lang="en-CA" sz="1800" dirty="0"/>
              <a:t>Today: reports from all Directors; an update from the Councillor</a:t>
            </a:r>
          </a:p>
          <a:p>
            <a:endParaRPr lang="en-CA" sz="1800" dirty="0"/>
          </a:p>
          <a:p>
            <a:endParaRPr lang="en-CA" sz="1800" dirty="0"/>
          </a:p>
        </p:txBody>
      </p:sp>
      <p:sp>
        <p:nvSpPr>
          <p:cNvPr id="6" name="Slide Number Placeholder 5">
            <a:extLst>
              <a:ext uri="{FF2B5EF4-FFF2-40B4-BE49-F238E27FC236}">
                <a16:creationId xmlns:a16="http://schemas.microsoft.com/office/drawing/2014/main" id="{E6D7CB69-2034-4134-8552-C698ABFF4EB3}"/>
              </a:ext>
            </a:extLst>
          </p:cNvPr>
          <p:cNvSpPr>
            <a:spLocks noGrp="1"/>
          </p:cNvSpPr>
          <p:nvPr>
            <p:ph type="sldNum" sz="quarter" idx="12"/>
          </p:nvPr>
        </p:nvSpPr>
        <p:spPr/>
        <p:txBody>
          <a:bodyPr/>
          <a:lstStyle/>
          <a:p>
            <a:fld id="{A428E537-E56B-49CA-B596-52598082FBE8}" type="slidenum">
              <a:rPr lang="en-US" smtClean="0"/>
              <a:t>2</a:t>
            </a:fld>
            <a:endParaRPr lang="en-US" dirty="0"/>
          </a:p>
        </p:txBody>
      </p:sp>
      <p:grpSp>
        <p:nvGrpSpPr>
          <p:cNvPr id="4" name="Group 3">
            <a:extLst>
              <a:ext uri="{FF2B5EF4-FFF2-40B4-BE49-F238E27FC236}">
                <a16:creationId xmlns:a16="http://schemas.microsoft.com/office/drawing/2014/main" id="{AB9D5694-8CD4-40E5-B4E6-65BBFEF08565}"/>
              </a:ext>
            </a:extLst>
          </p:cNvPr>
          <p:cNvGrpSpPr/>
          <p:nvPr/>
        </p:nvGrpSpPr>
        <p:grpSpPr>
          <a:xfrm>
            <a:off x="222874" y="3997874"/>
            <a:ext cx="11746251" cy="3519620"/>
            <a:chOff x="584107" y="4067220"/>
            <a:chExt cx="11746251" cy="3519620"/>
          </a:xfrm>
        </p:grpSpPr>
        <p:pic>
          <p:nvPicPr>
            <p:cNvPr id="5" name="Graphic 4" descr="Group">
              <a:extLst>
                <a:ext uri="{FF2B5EF4-FFF2-40B4-BE49-F238E27FC236}">
                  <a16:creationId xmlns:a16="http://schemas.microsoft.com/office/drawing/2014/main" id="{35133AD5-88D8-4BA9-9B48-66858CE0F6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5977" y="4067220"/>
              <a:ext cx="3339898" cy="3519620"/>
            </a:xfrm>
            <a:prstGeom prst="rect">
              <a:avLst/>
            </a:prstGeom>
          </p:spPr>
        </p:pic>
        <p:pic>
          <p:nvPicPr>
            <p:cNvPr id="7" name="Graphic 6" descr="Family with two children">
              <a:extLst>
                <a:ext uri="{FF2B5EF4-FFF2-40B4-BE49-F238E27FC236}">
                  <a16:creationId xmlns:a16="http://schemas.microsoft.com/office/drawing/2014/main" id="{95E9F9BF-FD6C-4811-85EB-FA90B737BD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90460" y="4067220"/>
              <a:ext cx="3339898" cy="3460957"/>
            </a:xfrm>
            <a:prstGeom prst="rect">
              <a:avLst/>
            </a:prstGeom>
          </p:spPr>
        </p:pic>
        <p:pic>
          <p:nvPicPr>
            <p:cNvPr id="8" name="Graphic 7" descr="Two women">
              <a:extLst>
                <a:ext uri="{FF2B5EF4-FFF2-40B4-BE49-F238E27FC236}">
                  <a16:creationId xmlns:a16="http://schemas.microsoft.com/office/drawing/2014/main" id="{DBE5762F-9AE0-4601-8E99-1067D9CF27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35613" y="4516163"/>
              <a:ext cx="2573524" cy="2573524"/>
            </a:xfrm>
            <a:prstGeom prst="rect">
              <a:avLst/>
            </a:prstGeom>
          </p:spPr>
        </p:pic>
        <p:pic>
          <p:nvPicPr>
            <p:cNvPr id="9" name="Graphic 8" descr="Woman with cane">
              <a:extLst>
                <a:ext uri="{FF2B5EF4-FFF2-40B4-BE49-F238E27FC236}">
                  <a16:creationId xmlns:a16="http://schemas.microsoft.com/office/drawing/2014/main" id="{4D76D484-691D-4E84-A056-C6AD99BB2B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94068" y="4667727"/>
              <a:ext cx="2092183" cy="2318606"/>
            </a:xfrm>
            <a:prstGeom prst="rect">
              <a:avLst/>
            </a:prstGeom>
          </p:spPr>
        </p:pic>
        <p:pic>
          <p:nvPicPr>
            <p:cNvPr id="10" name="Graphic 9" descr="Woman with baby">
              <a:extLst>
                <a:ext uri="{FF2B5EF4-FFF2-40B4-BE49-F238E27FC236}">
                  <a16:creationId xmlns:a16="http://schemas.microsoft.com/office/drawing/2014/main" id="{1C8E8061-0DB0-411E-A7F6-9AACA6A1E3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35152" y="4787667"/>
              <a:ext cx="2094878" cy="2181857"/>
            </a:xfrm>
            <a:prstGeom prst="rect">
              <a:avLst/>
            </a:prstGeom>
          </p:spPr>
        </p:pic>
        <p:pic>
          <p:nvPicPr>
            <p:cNvPr id="11" name="Graphic 10" descr="Man and woman">
              <a:extLst>
                <a:ext uri="{FF2B5EF4-FFF2-40B4-BE49-F238E27FC236}">
                  <a16:creationId xmlns:a16="http://schemas.microsoft.com/office/drawing/2014/main" id="{F73C568F-A8C1-4FD1-819D-4193E8F7358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84107" y="4702114"/>
              <a:ext cx="2183081" cy="2352961"/>
            </a:xfrm>
            <a:prstGeom prst="rect">
              <a:avLst/>
            </a:prstGeom>
          </p:spPr>
        </p:pic>
      </p:grpSp>
      <p:pic>
        <p:nvPicPr>
          <p:cNvPr id="12" name="Content Placeholder 18" descr="Text&#10;&#10;Description automatically generated">
            <a:extLst>
              <a:ext uri="{FF2B5EF4-FFF2-40B4-BE49-F238E27FC236}">
                <a16:creationId xmlns:a16="http://schemas.microsoft.com/office/drawing/2014/main" id="{F08AD770-73CE-49AE-89AE-D84CE41D2392}"/>
              </a:ext>
            </a:extLst>
          </p:cNvPr>
          <p:cNvPicPr>
            <a:picLocks noChangeAspect="1"/>
          </p:cNvPicPr>
          <p:nvPr/>
        </p:nvPicPr>
        <p:blipFill>
          <a:blip r:embed="rId15"/>
          <a:stretch>
            <a:fillRect/>
          </a:stretch>
        </p:blipFill>
        <p:spPr>
          <a:xfrm>
            <a:off x="7941610" y="683169"/>
            <a:ext cx="3148953" cy="3148953"/>
          </a:xfrm>
          <a:prstGeom prst="rect">
            <a:avLst/>
          </a:prstGeom>
        </p:spPr>
      </p:pic>
    </p:spTree>
    <p:extLst>
      <p:ext uri="{BB962C8B-B14F-4D97-AF65-F5344CB8AC3E}">
        <p14:creationId xmlns:p14="http://schemas.microsoft.com/office/powerpoint/2010/main" val="3899503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4" name="Rectangle 16">
            <a:extLst>
              <a:ext uri="{FF2B5EF4-FFF2-40B4-BE49-F238E27FC236}">
                <a16:creationId xmlns:a16="http://schemas.microsoft.com/office/drawing/2014/main" id="{1EE70AE2-832E-4D1F-A983-946F2217D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62D07EEF-D2CE-416C-8BAA-3A5AEBA1E120}"/>
              </a:ext>
            </a:extLst>
          </p:cNvPr>
          <p:cNvSpPr>
            <a:spLocks noGrp="1"/>
          </p:cNvSpPr>
          <p:nvPr>
            <p:ph type="title"/>
          </p:nvPr>
        </p:nvSpPr>
        <p:spPr>
          <a:xfrm>
            <a:off x="5471815" y="548680"/>
            <a:ext cx="4605336" cy="635120"/>
          </a:xfrm>
        </p:spPr>
        <p:txBody>
          <a:bodyPr vert="horz" lIns="91440" tIns="45720" rIns="91440" bIns="45720" rtlCol="0" anchor="t">
            <a:noAutofit/>
          </a:bodyPr>
          <a:lstStyle/>
          <a:p>
            <a:pPr algn="l">
              <a:lnSpc>
                <a:spcPct val="90000"/>
              </a:lnSpc>
            </a:pPr>
            <a:r>
              <a:rPr lang="en-US" sz="2800" dirty="0">
                <a:solidFill>
                  <a:schemeClr val="bg1"/>
                </a:solidFill>
                <a:latin typeface="Century Gothic" panose="020B0502020202020204" pitchFamily="34" charset="0"/>
                <a:cs typeface="Arial" panose="020B0604020202020204" pitchFamily="34" charset="0"/>
              </a:rPr>
              <a:t>Arts &amp; Culture Committee Activities</a:t>
            </a:r>
          </a:p>
        </p:txBody>
      </p:sp>
      <p:pic>
        <p:nvPicPr>
          <p:cNvPr id="6" name="Content Placeholder 5" descr="Text&#10;&#10;Description automatically generated">
            <a:extLst>
              <a:ext uri="{FF2B5EF4-FFF2-40B4-BE49-F238E27FC236}">
                <a16:creationId xmlns:a16="http://schemas.microsoft.com/office/drawing/2014/main" id="{F534FDC3-A631-4419-BDE4-A504789F0E27}"/>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4" b="2670"/>
          <a:stretch/>
        </p:blipFill>
        <p:spPr>
          <a:xfrm>
            <a:off x="0" y="0"/>
            <a:ext cx="4880966" cy="4128984"/>
          </a:xfrm>
          <a:custGeom>
            <a:avLst/>
            <a:gdLst/>
            <a:ahLst/>
            <a:cxnLst/>
            <a:rect l="l" t="t" r="r" b="b"/>
            <a:pathLst>
              <a:path w="4566747" h="3333749">
                <a:moveTo>
                  <a:pt x="3726625" y="1508457"/>
                </a:moveTo>
                <a:lnTo>
                  <a:pt x="3698531" y="1596213"/>
                </a:lnTo>
                <a:cubicBezTo>
                  <a:pt x="3696054" y="1604978"/>
                  <a:pt x="3697579" y="1615836"/>
                  <a:pt x="3700436" y="1624980"/>
                </a:cubicBezTo>
                <a:cubicBezTo>
                  <a:pt x="3710152" y="1656223"/>
                  <a:pt x="3734537" y="1676036"/>
                  <a:pt x="3757017" y="1697753"/>
                </a:cubicBezTo>
                <a:cubicBezTo>
                  <a:pt x="3766924" y="1707279"/>
                  <a:pt x="3773972" y="1720423"/>
                  <a:pt x="3779686" y="1733188"/>
                </a:cubicBezTo>
                <a:cubicBezTo>
                  <a:pt x="3794357" y="1766335"/>
                  <a:pt x="3807501" y="1800246"/>
                  <a:pt x="3821407" y="1833775"/>
                </a:cubicBezTo>
                <a:cubicBezTo>
                  <a:pt x="3822741" y="1837013"/>
                  <a:pt x="3826170" y="1839679"/>
                  <a:pt x="3829028" y="1842158"/>
                </a:cubicBezTo>
                <a:cubicBezTo>
                  <a:pt x="3859129" y="1866922"/>
                  <a:pt x="3889418" y="1891497"/>
                  <a:pt x="3919519" y="1916454"/>
                </a:cubicBezTo>
                <a:cubicBezTo>
                  <a:pt x="3925233" y="1921216"/>
                  <a:pt x="3929425" y="1928076"/>
                  <a:pt x="3934949" y="1933219"/>
                </a:cubicBezTo>
                <a:cubicBezTo>
                  <a:pt x="3942569" y="1940459"/>
                  <a:pt x="3949810" y="1949603"/>
                  <a:pt x="3958954" y="1953413"/>
                </a:cubicBezTo>
                <a:cubicBezTo>
                  <a:pt x="3987719" y="1965224"/>
                  <a:pt x="4000103" y="1987894"/>
                  <a:pt x="4005437" y="2016469"/>
                </a:cubicBezTo>
                <a:cubicBezTo>
                  <a:pt x="4010390" y="2042570"/>
                  <a:pt x="4014582" y="2068669"/>
                  <a:pt x="4020296" y="2094578"/>
                </a:cubicBezTo>
                <a:cubicBezTo>
                  <a:pt x="4027154" y="2126201"/>
                  <a:pt x="4034584" y="2157636"/>
                  <a:pt x="4042967" y="2188879"/>
                </a:cubicBezTo>
                <a:cubicBezTo>
                  <a:pt x="4046587" y="2202404"/>
                  <a:pt x="4050777" y="2216692"/>
                  <a:pt x="4058207" y="2228314"/>
                </a:cubicBezTo>
                <a:cubicBezTo>
                  <a:pt x="4078782" y="2260890"/>
                  <a:pt x="4092688" y="2295753"/>
                  <a:pt x="4087164" y="2334044"/>
                </a:cubicBezTo>
                <a:cubicBezTo>
                  <a:pt x="4082782" y="2364715"/>
                  <a:pt x="4094022" y="2390434"/>
                  <a:pt x="4111549" y="2409485"/>
                </a:cubicBezTo>
                <a:cubicBezTo>
                  <a:pt x="4119503" y="2418154"/>
                  <a:pt x="4125016" y="2426976"/>
                  <a:pt x="4128650" y="2435912"/>
                </a:cubicBezTo>
                <a:lnTo>
                  <a:pt x="4134481" y="2463017"/>
                </a:lnTo>
                <a:lnTo>
                  <a:pt x="4134480" y="2463032"/>
                </a:lnTo>
                <a:lnTo>
                  <a:pt x="4125839" y="2518261"/>
                </a:lnTo>
                <a:lnTo>
                  <a:pt x="4125838" y="2518263"/>
                </a:lnTo>
                <a:cubicBezTo>
                  <a:pt x="4123171" y="2527789"/>
                  <a:pt x="4122027" y="2536457"/>
                  <a:pt x="4122194" y="2545005"/>
                </a:cubicBezTo>
                <a:lnTo>
                  <a:pt x="4122194" y="2545006"/>
                </a:lnTo>
                <a:cubicBezTo>
                  <a:pt x="4122360" y="2553555"/>
                  <a:pt x="4123837" y="2561985"/>
                  <a:pt x="4126408" y="2571034"/>
                </a:cubicBezTo>
                <a:cubicBezTo>
                  <a:pt x="4138410" y="2612945"/>
                  <a:pt x="4170987" y="2640950"/>
                  <a:pt x="4199562" y="2668001"/>
                </a:cubicBezTo>
                <a:cubicBezTo>
                  <a:pt x="4223947" y="2691054"/>
                  <a:pt x="4237663" y="2716963"/>
                  <a:pt x="4247952" y="2745348"/>
                </a:cubicBezTo>
                <a:lnTo>
                  <a:pt x="4247953" y="2745351"/>
                </a:lnTo>
                <a:lnTo>
                  <a:pt x="4253873" y="2778005"/>
                </a:lnTo>
                <a:lnTo>
                  <a:pt x="4253453" y="2785439"/>
                </a:lnTo>
                <a:lnTo>
                  <a:pt x="4243374" y="2811779"/>
                </a:lnTo>
                <a:lnTo>
                  <a:pt x="4243370" y="2811786"/>
                </a:lnTo>
                <a:lnTo>
                  <a:pt x="4243372" y="2811786"/>
                </a:lnTo>
                <a:lnTo>
                  <a:pt x="4243374" y="2811779"/>
                </a:lnTo>
                <a:lnTo>
                  <a:pt x="4253024" y="2793022"/>
                </a:lnTo>
                <a:lnTo>
                  <a:pt x="4253453" y="2785439"/>
                </a:lnTo>
                <a:lnTo>
                  <a:pt x="4254653" y="2782304"/>
                </a:lnTo>
                <a:lnTo>
                  <a:pt x="4253873" y="2778005"/>
                </a:lnTo>
                <a:lnTo>
                  <a:pt x="4254283" y="2770756"/>
                </a:lnTo>
                <a:lnTo>
                  <a:pt x="4247953" y="2745351"/>
                </a:lnTo>
                <a:lnTo>
                  <a:pt x="4247952" y="2745347"/>
                </a:lnTo>
                <a:cubicBezTo>
                  <a:pt x="4237663" y="2716962"/>
                  <a:pt x="4223947" y="2691053"/>
                  <a:pt x="4199562" y="2668000"/>
                </a:cubicBezTo>
                <a:cubicBezTo>
                  <a:pt x="4170987" y="2640949"/>
                  <a:pt x="4138410" y="2612944"/>
                  <a:pt x="4126408" y="2571033"/>
                </a:cubicBezTo>
                <a:lnTo>
                  <a:pt x="4122194" y="2545006"/>
                </a:lnTo>
                <a:lnTo>
                  <a:pt x="4125838" y="2518264"/>
                </a:lnTo>
                <a:lnTo>
                  <a:pt x="4125839" y="2518261"/>
                </a:lnTo>
                <a:lnTo>
                  <a:pt x="4132419" y="2490550"/>
                </a:lnTo>
                <a:lnTo>
                  <a:pt x="4134480" y="2463032"/>
                </a:lnTo>
                <a:lnTo>
                  <a:pt x="4134482" y="2463018"/>
                </a:lnTo>
                <a:lnTo>
                  <a:pt x="4134481" y="2463017"/>
                </a:lnTo>
                <a:lnTo>
                  <a:pt x="4134482" y="2463017"/>
                </a:lnTo>
                <a:cubicBezTo>
                  <a:pt x="4133600" y="2444776"/>
                  <a:pt x="4127457" y="2426821"/>
                  <a:pt x="4111549" y="2409484"/>
                </a:cubicBezTo>
                <a:cubicBezTo>
                  <a:pt x="4094022" y="2390433"/>
                  <a:pt x="4082782" y="2364714"/>
                  <a:pt x="4087164" y="2334043"/>
                </a:cubicBezTo>
                <a:cubicBezTo>
                  <a:pt x="4092688" y="2295752"/>
                  <a:pt x="4078782" y="2260889"/>
                  <a:pt x="4058207" y="2228313"/>
                </a:cubicBezTo>
                <a:cubicBezTo>
                  <a:pt x="4050777" y="2216691"/>
                  <a:pt x="4046587" y="2202403"/>
                  <a:pt x="4042967" y="2188878"/>
                </a:cubicBezTo>
                <a:cubicBezTo>
                  <a:pt x="4034584" y="2157635"/>
                  <a:pt x="4027154" y="2126200"/>
                  <a:pt x="4020296" y="2094577"/>
                </a:cubicBezTo>
                <a:cubicBezTo>
                  <a:pt x="4014582" y="2068668"/>
                  <a:pt x="4010390" y="2042569"/>
                  <a:pt x="4005437" y="2016468"/>
                </a:cubicBezTo>
                <a:cubicBezTo>
                  <a:pt x="4000103" y="1987893"/>
                  <a:pt x="3987719" y="1965223"/>
                  <a:pt x="3958954" y="1953412"/>
                </a:cubicBezTo>
                <a:cubicBezTo>
                  <a:pt x="3949810" y="1949602"/>
                  <a:pt x="3942569" y="1940458"/>
                  <a:pt x="3934949" y="1933218"/>
                </a:cubicBezTo>
                <a:cubicBezTo>
                  <a:pt x="3929425" y="1928075"/>
                  <a:pt x="3925233" y="1921215"/>
                  <a:pt x="3919519" y="1916453"/>
                </a:cubicBezTo>
                <a:cubicBezTo>
                  <a:pt x="3889418" y="1891496"/>
                  <a:pt x="3859129" y="1866921"/>
                  <a:pt x="3829028" y="1842157"/>
                </a:cubicBezTo>
                <a:cubicBezTo>
                  <a:pt x="3826170" y="1839678"/>
                  <a:pt x="3822741" y="1837012"/>
                  <a:pt x="3821407" y="1833774"/>
                </a:cubicBezTo>
                <a:cubicBezTo>
                  <a:pt x="3807501" y="1800245"/>
                  <a:pt x="3794358" y="1766334"/>
                  <a:pt x="3779686" y="1733187"/>
                </a:cubicBezTo>
                <a:cubicBezTo>
                  <a:pt x="3773972" y="1720422"/>
                  <a:pt x="3766924" y="1707278"/>
                  <a:pt x="3757018" y="1697752"/>
                </a:cubicBezTo>
                <a:cubicBezTo>
                  <a:pt x="3734538" y="1676035"/>
                  <a:pt x="3710152" y="1656222"/>
                  <a:pt x="3700436" y="1624979"/>
                </a:cubicBezTo>
                <a:cubicBezTo>
                  <a:pt x="3697580" y="1615835"/>
                  <a:pt x="3696055" y="1604977"/>
                  <a:pt x="3698532" y="1596212"/>
                </a:cubicBezTo>
                <a:close/>
                <a:moveTo>
                  <a:pt x="3745230" y="1459072"/>
                </a:moveTo>
                <a:lnTo>
                  <a:pt x="3745229" y="1459073"/>
                </a:lnTo>
                <a:lnTo>
                  <a:pt x="3736012" y="1481571"/>
                </a:lnTo>
                <a:close/>
                <a:moveTo>
                  <a:pt x="3764423" y="1268757"/>
                </a:moveTo>
                <a:cubicBezTo>
                  <a:pt x="3764875" y="1275401"/>
                  <a:pt x="3766447" y="1281688"/>
                  <a:pt x="3769590" y="1286069"/>
                </a:cubicBezTo>
                <a:cubicBezTo>
                  <a:pt x="3784163" y="1306929"/>
                  <a:pt x="3790403" y="1328552"/>
                  <a:pt x="3791927" y="1350627"/>
                </a:cubicBezTo>
                <a:lnTo>
                  <a:pt x="3786333" y="1413839"/>
                </a:lnTo>
                <a:lnTo>
                  <a:pt x="3791928" y="1350626"/>
                </a:lnTo>
                <a:cubicBezTo>
                  <a:pt x="3790403" y="1328551"/>
                  <a:pt x="3784164" y="1306929"/>
                  <a:pt x="3769590" y="1286068"/>
                </a:cubicBezTo>
                <a:close/>
                <a:moveTo>
                  <a:pt x="3706152" y="773034"/>
                </a:moveTo>
                <a:lnTo>
                  <a:pt x="3706152" y="773035"/>
                </a:lnTo>
                <a:cubicBezTo>
                  <a:pt x="3708438" y="800276"/>
                  <a:pt x="3711676" y="827329"/>
                  <a:pt x="3714152" y="854379"/>
                </a:cubicBezTo>
                <a:cubicBezTo>
                  <a:pt x="3716438" y="878956"/>
                  <a:pt x="3717200" y="903722"/>
                  <a:pt x="3745205" y="915343"/>
                </a:cubicBezTo>
                <a:cubicBezTo>
                  <a:pt x="3749587" y="917059"/>
                  <a:pt x="3752825" y="922773"/>
                  <a:pt x="3755683" y="927155"/>
                </a:cubicBezTo>
                <a:cubicBezTo>
                  <a:pt x="3799691" y="994785"/>
                  <a:pt x="3798547" y="1030980"/>
                  <a:pt x="3752063" y="1097087"/>
                </a:cubicBezTo>
                <a:cubicBezTo>
                  <a:pt x="3747301" y="1103945"/>
                  <a:pt x="3743871" y="1118613"/>
                  <a:pt x="3747681" y="1123185"/>
                </a:cubicBezTo>
                <a:cubicBezTo>
                  <a:pt x="3763493" y="1142617"/>
                  <a:pt x="3770542" y="1162953"/>
                  <a:pt x="3772400" y="1184028"/>
                </a:cubicBezTo>
                <a:cubicBezTo>
                  <a:pt x="3770542" y="1162953"/>
                  <a:pt x="3763494" y="1142616"/>
                  <a:pt x="3747682" y="1123184"/>
                </a:cubicBezTo>
                <a:cubicBezTo>
                  <a:pt x="3743872" y="1118612"/>
                  <a:pt x="3747302" y="1103944"/>
                  <a:pt x="3752064" y="1097086"/>
                </a:cubicBezTo>
                <a:cubicBezTo>
                  <a:pt x="3798548" y="1030979"/>
                  <a:pt x="3799692" y="994784"/>
                  <a:pt x="3755684" y="927154"/>
                </a:cubicBezTo>
                <a:cubicBezTo>
                  <a:pt x="3752826" y="922772"/>
                  <a:pt x="3749588" y="917058"/>
                  <a:pt x="3745206" y="915342"/>
                </a:cubicBezTo>
                <a:cubicBezTo>
                  <a:pt x="3717200" y="903721"/>
                  <a:pt x="3716438" y="878955"/>
                  <a:pt x="3714152" y="854378"/>
                </a:cubicBezTo>
                <a:close/>
                <a:moveTo>
                  <a:pt x="3761553" y="517850"/>
                </a:moveTo>
                <a:lnTo>
                  <a:pt x="3752635" y="556047"/>
                </a:lnTo>
                <a:cubicBezTo>
                  <a:pt x="3750539" y="564048"/>
                  <a:pt x="3745015" y="572622"/>
                  <a:pt x="3746157" y="580050"/>
                </a:cubicBezTo>
                <a:cubicBezTo>
                  <a:pt x="3749491" y="601578"/>
                  <a:pt x="3747062" y="622200"/>
                  <a:pt x="3742776" y="642537"/>
                </a:cubicBezTo>
                <a:lnTo>
                  <a:pt x="3730253" y="694927"/>
                </a:lnTo>
                <a:lnTo>
                  <a:pt x="3742777" y="642536"/>
                </a:lnTo>
                <a:cubicBezTo>
                  <a:pt x="3747063" y="622200"/>
                  <a:pt x="3749492" y="601577"/>
                  <a:pt x="3746158" y="580049"/>
                </a:cubicBezTo>
                <a:cubicBezTo>
                  <a:pt x="3745016" y="572621"/>
                  <a:pt x="3750540" y="564047"/>
                  <a:pt x="3752636" y="556046"/>
                </a:cubicBezTo>
                <a:close/>
                <a:moveTo>
                  <a:pt x="3760066" y="313532"/>
                </a:moveTo>
                <a:lnTo>
                  <a:pt x="3760065" y="313533"/>
                </a:lnTo>
                <a:cubicBezTo>
                  <a:pt x="3755873" y="316389"/>
                  <a:pt x="3758159" y="330298"/>
                  <a:pt x="3759493" y="338870"/>
                </a:cubicBezTo>
                <a:lnTo>
                  <a:pt x="3759499" y="338898"/>
                </a:lnTo>
                <a:lnTo>
                  <a:pt x="3769400" y="395639"/>
                </a:lnTo>
                <a:lnTo>
                  <a:pt x="3765590" y="367327"/>
                </a:lnTo>
                <a:lnTo>
                  <a:pt x="3759499" y="338898"/>
                </a:lnTo>
                <a:lnTo>
                  <a:pt x="3759494" y="338869"/>
                </a:lnTo>
                <a:cubicBezTo>
                  <a:pt x="3758827" y="334583"/>
                  <a:pt x="3757922" y="328963"/>
                  <a:pt x="3757708" y="324057"/>
                </a:cubicBezTo>
                <a:close/>
                <a:moveTo>
                  <a:pt x="3782393" y="281567"/>
                </a:moveTo>
                <a:lnTo>
                  <a:pt x="3777498" y="295414"/>
                </a:lnTo>
                <a:lnTo>
                  <a:pt x="3777499" y="295414"/>
                </a:lnTo>
                <a:close/>
                <a:moveTo>
                  <a:pt x="3769073" y="24485"/>
                </a:moveTo>
                <a:lnTo>
                  <a:pt x="3766810" y="74128"/>
                </a:lnTo>
                <a:cubicBezTo>
                  <a:pt x="3767733" y="91491"/>
                  <a:pt x="3770043" y="108702"/>
                  <a:pt x="3772734" y="125860"/>
                </a:cubicBezTo>
                <a:lnTo>
                  <a:pt x="3777129" y="153387"/>
                </a:lnTo>
                <a:lnTo>
                  <a:pt x="3785402" y="228943"/>
                </a:lnTo>
                <a:lnTo>
                  <a:pt x="3780943" y="177270"/>
                </a:lnTo>
                <a:lnTo>
                  <a:pt x="3777129" y="153387"/>
                </a:lnTo>
                <a:lnTo>
                  <a:pt x="3776930" y="151568"/>
                </a:lnTo>
                <a:cubicBezTo>
                  <a:pt x="3772700" y="125875"/>
                  <a:pt x="3768195" y="100173"/>
                  <a:pt x="3766811" y="74128"/>
                </a:cubicBezTo>
                <a:close/>
                <a:moveTo>
                  <a:pt x="3766492" y="0"/>
                </a:moveTo>
                <a:lnTo>
                  <a:pt x="3769210" y="21485"/>
                </a:lnTo>
                <a:lnTo>
                  <a:pt x="3766492" y="0"/>
                </a:lnTo>
                <a:lnTo>
                  <a:pt x="4230600" y="0"/>
                </a:lnTo>
                <a:lnTo>
                  <a:pt x="4229473" y="2816"/>
                </a:lnTo>
                <a:cubicBezTo>
                  <a:pt x="4221091" y="21485"/>
                  <a:pt x="4218423" y="43011"/>
                  <a:pt x="4215374" y="63586"/>
                </a:cubicBezTo>
                <a:cubicBezTo>
                  <a:pt x="4209850" y="101307"/>
                  <a:pt x="4206420" y="139218"/>
                  <a:pt x="4201468" y="176938"/>
                </a:cubicBezTo>
                <a:cubicBezTo>
                  <a:pt x="4200324" y="184940"/>
                  <a:pt x="4198230" y="194084"/>
                  <a:pt x="4193466" y="200181"/>
                </a:cubicBezTo>
                <a:cubicBezTo>
                  <a:pt x="4161461" y="241900"/>
                  <a:pt x="4152508" y="292578"/>
                  <a:pt x="4155554" y="340773"/>
                </a:cubicBezTo>
                <a:cubicBezTo>
                  <a:pt x="4157843" y="378685"/>
                  <a:pt x="4159557" y="415834"/>
                  <a:pt x="4156319" y="453363"/>
                </a:cubicBezTo>
                <a:cubicBezTo>
                  <a:pt x="4156127" y="456221"/>
                  <a:pt x="4156509" y="460031"/>
                  <a:pt x="4158033" y="462125"/>
                </a:cubicBezTo>
                <a:cubicBezTo>
                  <a:pt x="4168129" y="475080"/>
                  <a:pt x="4168891" y="488606"/>
                  <a:pt x="4170605" y="505181"/>
                </a:cubicBezTo>
                <a:cubicBezTo>
                  <a:pt x="4173083" y="528614"/>
                  <a:pt x="4171367" y="550140"/>
                  <a:pt x="4167177" y="571859"/>
                </a:cubicBezTo>
                <a:cubicBezTo>
                  <a:pt x="4164129" y="587671"/>
                  <a:pt x="4157843" y="603672"/>
                  <a:pt x="4149840" y="617771"/>
                </a:cubicBezTo>
                <a:cubicBezTo>
                  <a:pt x="4138600" y="637391"/>
                  <a:pt x="4134220" y="656254"/>
                  <a:pt x="4149078" y="674922"/>
                </a:cubicBezTo>
                <a:cubicBezTo>
                  <a:pt x="4164891" y="695115"/>
                  <a:pt x="4159367" y="717976"/>
                  <a:pt x="4159937" y="740267"/>
                </a:cubicBezTo>
                <a:cubicBezTo>
                  <a:pt x="4160129" y="749981"/>
                  <a:pt x="4159747" y="760269"/>
                  <a:pt x="4162223" y="769604"/>
                </a:cubicBezTo>
                <a:cubicBezTo>
                  <a:pt x="4169273" y="796654"/>
                  <a:pt x="4179941" y="822755"/>
                  <a:pt x="4184703" y="850188"/>
                </a:cubicBezTo>
                <a:cubicBezTo>
                  <a:pt x="4187370" y="865429"/>
                  <a:pt x="4182607" y="882383"/>
                  <a:pt x="4179179" y="898197"/>
                </a:cubicBezTo>
                <a:cubicBezTo>
                  <a:pt x="4175559" y="914199"/>
                  <a:pt x="4170035" y="930010"/>
                  <a:pt x="4164319" y="945443"/>
                </a:cubicBezTo>
                <a:cubicBezTo>
                  <a:pt x="4160509" y="955919"/>
                  <a:pt x="4156889" y="967349"/>
                  <a:pt x="4150030" y="975732"/>
                </a:cubicBezTo>
                <a:cubicBezTo>
                  <a:pt x="4134410" y="994784"/>
                  <a:pt x="4131742" y="1014405"/>
                  <a:pt x="4139934" y="1036886"/>
                </a:cubicBezTo>
                <a:cubicBezTo>
                  <a:pt x="4141268" y="1040314"/>
                  <a:pt x="4141268" y="1044314"/>
                  <a:pt x="4141458" y="1048124"/>
                </a:cubicBezTo>
                <a:cubicBezTo>
                  <a:pt x="4145458" y="1109090"/>
                  <a:pt x="4147936" y="1170050"/>
                  <a:pt x="4154032" y="1230632"/>
                </a:cubicBezTo>
                <a:cubicBezTo>
                  <a:pt x="4156509" y="1255205"/>
                  <a:pt x="4167367" y="1278828"/>
                  <a:pt x="4174225" y="1303023"/>
                </a:cubicBezTo>
                <a:cubicBezTo>
                  <a:pt x="4175559" y="1307977"/>
                  <a:pt x="4177655" y="1313503"/>
                  <a:pt x="4176701" y="1318455"/>
                </a:cubicBezTo>
                <a:cubicBezTo>
                  <a:pt x="4167177" y="1372367"/>
                  <a:pt x="4181083" y="1422853"/>
                  <a:pt x="4199372" y="1472574"/>
                </a:cubicBezTo>
                <a:cubicBezTo>
                  <a:pt x="4201279" y="1477716"/>
                  <a:pt x="4200706" y="1484003"/>
                  <a:pt x="4200324" y="1489719"/>
                </a:cubicBezTo>
                <a:cubicBezTo>
                  <a:pt x="4198992" y="1505723"/>
                  <a:pt x="4192324" y="1523058"/>
                  <a:pt x="4196324" y="1537536"/>
                </a:cubicBezTo>
                <a:cubicBezTo>
                  <a:pt x="4207374" y="1576018"/>
                  <a:pt x="4220709" y="1614119"/>
                  <a:pt x="4237473" y="1650316"/>
                </a:cubicBezTo>
                <a:cubicBezTo>
                  <a:pt x="4254428" y="1687085"/>
                  <a:pt x="4268716" y="1721184"/>
                  <a:pt x="4251572" y="1763286"/>
                </a:cubicBezTo>
                <a:cubicBezTo>
                  <a:pt x="4244331" y="1781193"/>
                  <a:pt x="4249477" y="1804815"/>
                  <a:pt x="4251380" y="1825392"/>
                </a:cubicBezTo>
                <a:cubicBezTo>
                  <a:pt x="4252904" y="1840440"/>
                  <a:pt x="4261479" y="1854919"/>
                  <a:pt x="4261479" y="1869779"/>
                </a:cubicBezTo>
                <a:cubicBezTo>
                  <a:pt x="4261479" y="1909407"/>
                  <a:pt x="4271574" y="1944648"/>
                  <a:pt x="4292149" y="1978939"/>
                </a:cubicBezTo>
                <a:cubicBezTo>
                  <a:pt x="4300149" y="1992278"/>
                  <a:pt x="4294815" y="2013042"/>
                  <a:pt x="4296911" y="2030377"/>
                </a:cubicBezTo>
                <a:cubicBezTo>
                  <a:pt x="4299387" y="2048667"/>
                  <a:pt x="4301673" y="2067524"/>
                  <a:pt x="4307200" y="2085053"/>
                </a:cubicBezTo>
                <a:cubicBezTo>
                  <a:pt x="4321679" y="2130392"/>
                  <a:pt x="4338061" y="2175162"/>
                  <a:pt x="4353301" y="2220311"/>
                </a:cubicBezTo>
                <a:cubicBezTo>
                  <a:pt x="4365876" y="2257458"/>
                  <a:pt x="4355969" y="2294038"/>
                  <a:pt x="4350635" y="2330805"/>
                </a:cubicBezTo>
                <a:cubicBezTo>
                  <a:pt x="4347205" y="2353858"/>
                  <a:pt x="4339013" y="2375382"/>
                  <a:pt x="4351205" y="2401291"/>
                </a:cubicBezTo>
                <a:cubicBezTo>
                  <a:pt x="4362828" y="2426058"/>
                  <a:pt x="4360159" y="2457491"/>
                  <a:pt x="4366446" y="2485306"/>
                </a:cubicBezTo>
                <a:cubicBezTo>
                  <a:pt x="4371780" y="2508741"/>
                  <a:pt x="4380354" y="2531408"/>
                  <a:pt x="4388736" y="2554078"/>
                </a:cubicBezTo>
                <a:cubicBezTo>
                  <a:pt x="4400167" y="2584941"/>
                  <a:pt x="4412167" y="2615420"/>
                  <a:pt x="4406453" y="2649142"/>
                </a:cubicBezTo>
                <a:cubicBezTo>
                  <a:pt x="4399976" y="2687435"/>
                  <a:pt x="4424359" y="2713722"/>
                  <a:pt x="4440554" y="2743825"/>
                </a:cubicBezTo>
                <a:cubicBezTo>
                  <a:pt x="4451602" y="2764589"/>
                  <a:pt x="4459795" y="2787258"/>
                  <a:pt x="4466653" y="2809929"/>
                </a:cubicBezTo>
                <a:cubicBezTo>
                  <a:pt x="4475608" y="2840218"/>
                  <a:pt x="4480941" y="2871461"/>
                  <a:pt x="4489704" y="2901942"/>
                </a:cubicBezTo>
                <a:cubicBezTo>
                  <a:pt x="4502848" y="2948046"/>
                  <a:pt x="4513136" y="2994721"/>
                  <a:pt x="4505896" y="3042727"/>
                </a:cubicBezTo>
                <a:cubicBezTo>
                  <a:pt x="4502658" y="3064826"/>
                  <a:pt x="4502848" y="3085402"/>
                  <a:pt x="4507612" y="3107499"/>
                </a:cubicBezTo>
                <a:cubicBezTo>
                  <a:pt x="4515422" y="3143694"/>
                  <a:pt x="4516375" y="3180843"/>
                  <a:pt x="4545521" y="3209992"/>
                </a:cubicBezTo>
                <a:cubicBezTo>
                  <a:pt x="4555810" y="3220279"/>
                  <a:pt x="4558476" y="3238757"/>
                  <a:pt x="4563810" y="3253808"/>
                </a:cubicBezTo>
                <a:cubicBezTo>
                  <a:pt x="4570098" y="3271144"/>
                  <a:pt x="4566858" y="3283907"/>
                  <a:pt x="4548570" y="3293243"/>
                </a:cubicBezTo>
                <a:cubicBezTo>
                  <a:pt x="4540379" y="3297433"/>
                  <a:pt x="4532377" y="3309436"/>
                  <a:pt x="4531043" y="3318770"/>
                </a:cubicBezTo>
                <a:lnTo>
                  <a:pt x="4531438" y="3333749"/>
                </a:lnTo>
                <a:lnTo>
                  <a:pt x="4144407" y="3333749"/>
                </a:lnTo>
                <a:lnTo>
                  <a:pt x="4145031" y="3329060"/>
                </a:lnTo>
                <a:cubicBezTo>
                  <a:pt x="4154413" y="3276480"/>
                  <a:pt x="4167749" y="3224567"/>
                  <a:pt x="4180703" y="3172654"/>
                </a:cubicBezTo>
                <a:cubicBezTo>
                  <a:pt x="4188705" y="3140649"/>
                  <a:pt x="4192943" y="3109025"/>
                  <a:pt x="4193158" y="3077401"/>
                </a:cubicBezTo>
                <a:lnTo>
                  <a:pt x="4193158" y="3077400"/>
                </a:lnTo>
                <a:cubicBezTo>
                  <a:pt x="4193372" y="3045776"/>
                  <a:pt x="4189562" y="3014152"/>
                  <a:pt x="4181465" y="2982147"/>
                </a:cubicBezTo>
                <a:lnTo>
                  <a:pt x="4177881" y="2947862"/>
                </a:lnTo>
                <a:lnTo>
                  <a:pt x="4177882" y="2947858"/>
                </a:lnTo>
                <a:lnTo>
                  <a:pt x="4185787" y="2903549"/>
                </a:lnTo>
                <a:lnTo>
                  <a:pt x="4202421" y="2848793"/>
                </a:lnTo>
                <a:cubicBezTo>
                  <a:pt x="4203753" y="2844316"/>
                  <a:pt x="4207039" y="2839982"/>
                  <a:pt x="4211111" y="2836172"/>
                </a:cubicBezTo>
                <a:lnTo>
                  <a:pt x="4211111" y="2836171"/>
                </a:lnTo>
                <a:lnTo>
                  <a:pt x="4202421" y="2848792"/>
                </a:lnTo>
                <a:cubicBezTo>
                  <a:pt x="4197420" y="2865009"/>
                  <a:pt x="4191562" y="2881306"/>
                  <a:pt x="4186816" y="2897784"/>
                </a:cubicBezTo>
                <a:lnTo>
                  <a:pt x="4185787" y="2903549"/>
                </a:lnTo>
                <a:lnTo>
                  <a:pt x="4182513" y="2914327"/>
                </a:lnTo>
                <a:lnTo>
                  <a:pt x="4177882" y="2947858"/>
                </a:lnTo>
                <a:lnTo>
                  <a:pt x="4177881" y="2947861"/>
                </a:lnTo>
                <a:lnTo>
                  <a:pt x="4177881" y="2947862"/>
                </a:lnTo>
                <a:cubicBezTo>
                  <a:pt x="4177512" y="2959156"/>
                  <a:pt x="4178512" y="2970575"/>
                  <a:pt x="4181465" y="2982148"/>
                </a:cubicBezTo>
                <a:lnTo>
                  <a:pt x="4193158" y="3077401"/>
                </a:lnTo>
                <a:lnTo>
                  <a:pt x="4180703" y="3172653"/>
                </a:lnTo>
                <a:cubicBezTo>
                  <a:pt x="4167749" y="3224566"/>
                  <a:pt x="4154413" y="3276479"/>
                  <a:pt x="4145031" y="3329059"/>
                </a:cubicBezTo>
                <a:lnTo>
                  <a:pt x="4144407" y="3333749"/>
                </a:lnTo>
                <a:lnTo>
                  <a:pt x="0" y="3333749"/>
                </a:lnTo>
                <a:lnTo>
                  <a:pt x="0" y="1"/>
                </a:lnTo>
                <a:close/>
              </a:path>
            </a:pathLst>
          </a:custGeom>
        </p:spPr>
      </p:pic>
      <p:pic>
        <p:nvPicPr>
          <p:cNvPr id="12" name="Picture 11" descr="A picture containing graphical user interface&#10;&#10;Description automatically generated">
            <a:extLst>
              <a:ext uri="{FF2B5EF4-FFF2-40B4-BE49-F238E27FC236}">
                <a16:creationId xmlns:a16="http://schemas.microsoft.com/office/drawing/2014/main" id="{CD829D47-3B3A-4EDD-9D26-55CC9598A05D}"/>
              </a:ext>
            </a:extLst>
          </p:cNvPr>
          <p:cNvPicPr>
            <a:picLocks noChangeAspect="1"/>
          </p:cNvPicPr>
          <p:nvPr/>
        </p:nvPicPr>
        <p:blipFill rotWithShape="1">
          <a:blip r:embed="rId3">
            <a:extLst>
              <a:ext uri="{28A0092B-C50C-407E-A947-70E740481C1C}">
                <a14:useLocalDpi xmlns:a14="http://schemas.microsoft.com/office/drawing/2010/main" val="0"/>
              </a:ext>
            </a:extLst>
          </a:blip>
          <a:srcRect l="3318" t="10829" r="6" b="13092"/>
          <a:stretch/>
        </p:blipFill>
        <p:spPr>
          <a:xfrm>
            <a:off x="0" y="4128984"/>
            <a:ext cx="4880965" cy="2729017"/>
          </a:xfrm>
          <a:custGeom>
            <a:avLst/>
            <a:gdLst/>
            <a:ahLst/>
            <a:cxnLst/>
            <a:rect l="l" t="t" r="r" b="b"/>
            <a:pathLst>
              <a:path w="4572002" h="3333748">
                <a:moveTo>
                  <a:pt x="4246239" y="3218303"/>
                </a:moveTo>
                <a:lnTo>
                  <a:pt x="4265716" y="3287810"/>
                </a:lnTo>
                <a:lnTo>
                  <a:pt x="4260942" y="3252548"/>
                </a:lnTo>
                <a:close/>
                <a:moveTo>
                  <a:pt x="4247000" y="3138292"/>
                </a:moveTo>
                <a:lnTo>
                  <a:pt x="4235549" y="3158775"/>
                </a:lnTo>
                <a:lnTo>
                  <a:pt x="4232403" y="3178724"/>
                </a:lnTo>
                <a:lnTo>
                  <a:pt x="4232403" y="3178725"/>
                </a:lnTo>
                <a:cubicBezTo>
                  <a:pt x="4232807" y="3191917"/>
                  <a:pt x="4237951" y="3204967"/>
                  <a:pt x="4246239" y="3218301"/>
                </a:cubicBezTo>
                <a:lnTo>
                  <a:pt x="4246239" y="3218300"/>
                </a:lnTo>
                <a:lnTo>
                  <a:pt x="4232403" y="3178724"/>
                </a:lnTo>
                <a:close/>
                <a:moveTo>
                  <a:pt x="4214994" y="3040368"/>
                </a:moveTo>
                <a:lnTo>
                  <a:pt x="4214994" y="3040369"/>
                </a:lnTo>
                <a:cubicBezTo>
                  <a:pt x="4225281" y="3051227"/>
                  <a:pt x="4231378" y="3057895"/>
                  <a:pt x="4237473" y="3064374"/>
                </a:cubicBezTo>
                <a:lnTo>
                  <a:pt x="4254095" y="3100973"/>
                </a:lnTo>
                <a:lnTo>
                  <a:pt x="4247001" y="3138289"/>
                </a:lnTo>
                <a:lnTo>
                  <a:pt x="4247000" y="3138289"/>
                </a:lnTo>
                <a:lnTo>
                  <a:pt x="4247000" y="3138290"/>
                </a:lnTo>
                <a:lnTo>
                  <a:pt x="4247001" y="3138289"/>
                </a:lnTo>
                <a:lnTo>
                  <a:pt x="4254085" y="3121300"/>
                </a:lnTo>
                <a:lnTo>
                  <a:pt x="4254095" y="3100973"/>
                </a:lnTo>
                <a:lnTo>
                  <a:pt x="4254095" y="3100972"/>
                </a:lnTo>
                <a:cubicBezTo>
                  <a:pt x="4251999" y="3087090"/>
                  <a:pt x="4245951" y="3073326"/>
                  <a:pt x="4237473" y="3064373"/>
                </a:cubicBezTo>
                <a:close/>
                <a:moveTo>
                  <a:pt x="4295315" y="2914729"/>
                </a:moveTo>
                <a:lnTo>
                  <a:pt x="4275384" y="2939588"/>
                </a:lnTo>
                <a:lnTo>
                  <a:pt x="4275382" y="2939597"/>
                </a:lnTo>
                <a:lnTo>
                  <a:pt x="4261588" y="2988760"/>
                </a:lnTo>
                <a:lnTo>
                  <a:pt x="4242781" y="3021942"/>
                </a:lnTo>
                <a:lnTo>
                  <a:pt x="4242781" y="3021943"/>
                </a:lnTo>
                <a:lnTo>
                  <a:pt x="4259119" y="2997552"/>
                </a:lnTo>
                <a:lnTo>
                  <a:pt x="4261588" y="2988760"/>
                </a:lnTo>
                <a:lnTo>
                  <a:pt x="4264397" y="2983800"/>
                </a:lnTo>
                <a:lnTo>
                  <a:pt x="4275382" y="2939597"/>
                </a:lnTo>
                <a:lnTo>
                  <a:pt x="4275384" y="2939589"/>
                </a:lnTo>
                <a:cubicBezTo>
                  <a:pt x="4278336" y="2927398"/>
                  <a:pt x="4285814" y="2919825"/>
                  <a:pt x="4295315" y="2914729"/>
                </a:cubicBezTo>
                <a:close/>
                <a:moveTo>
                  <a:pt x="4381314" y="2840517"/>
                </a:moveTo>
                <a:lnTo>
                  <a:pt x="4380007" y="2863658"/>
                </a:lnTo>
                <a:lnTo>
                  <a:pt x="4377352" y="2869133"/>
                </a:lnTo>
                <a:lnTo>
                  <a:pt x="4370589" y="2883080"/>
                </a:lnTo>
                <a:lnTo>
                  <a:pt x="4370589" y="2883081"/>
                </a:lnTo>
                <a:lnTo>
                  <a:pt x="4377352" y="2869133"/>
                </a:lnTo>
                <a:lnTo>
                  <a:pt x="4380009" y="2863658"/>
                </a:lnTo>
                <a:close/>
                <a:moveTo>
                  <a:pt x="4142220" y="697139"/>
                </a:moveTo>
                <a:lnTo>
                  <a:pt x="4142220" y="697140"/>
                </a:lnTo>
                <a:cubicBezTo>
                  <a:pt x="4142982" y="707809"/>
                  <a:pt x="4143172" y="719621"/>
                  <a:pt x="4147936" y="728763"/>
                </a:cubicBezTo>
                <a:cubicBezTo>
                  <a:pt x="4160129" y="753150"/>
                  <a:pt x="4175749" y="775819"/>
                  <a:pt x="4187752" y="800394"/>
                </a:cubicBezTo>
                <a:lnTo>
                  <a:pt x="4196706" y="839639"/>
                </a:lnTo>
                <a:lnTo>
                  <a:pt x="4195944" y="957752"/>
                </a:lnTo>
                <a:cubicBezTo>
                  <a:pt x="4193276" y="1022524"/>
                  <a:pt x="4192704" y="1088248"/>
                  <a:pt x="4135934" y="1134922"/>
                </a:cubicBezTo>
                <a:cubicBezTo>
                  <a:pt x="4131362" y="1138734"/>
                  <a:pt x="4128694" y="1146924"/>
                  <a:pt x="4127932" y="1153403"/>
                </a:cubicBezTo>
                <a:cubicBezTo>
                  <a:pt x="4124313" y="1183312"/>
                  <a:pt x="4123931" y="1213983"/>
                  <a:pt x="4118025" y="1243512"/>
                </a:cubicBezTo>
                <a:cubicBezTo>
                  <a:pt x="4115644" y="1255323"/>
                  <a:pt x="4114835" y="1266134"/>
                  <a:pt x="4116716" y="1276231"/>
                </a:cubicBezTo>
                <a:lnTo>
                  <a:pt x="4116716" y="1276232"/>
                </a:lnTo>
                <a:cubicBezTo>
                  <a:pt x="4118597" y="1286329"/>
                  <a:pt x="4123170" y="1295712"/>
                  <a:pt x="4131552" y="1304665"/>
                </a:cubicBezTo>
                <a:lnTo>
                  <a:pt x="4153733" y="1339092"/>
                </a:lnTo>
                <a:lnTo>
                  <a:pt x="4161262" y="1365023"/>
                </a:lnTo>
                <a:lnTo>
                  <a:pt x="4159557" y="1387916"/>
                </a:lnTo>
                <a:cubicBezTo>
                  <a:pt x="4157842" y="1395726"/>
                  <a:pt x="4157485" y="1402870"/>
                  <a:pt x="4158155" y="1409553"/>
                </a:cubicBezTo>
                <a:lnTo>
                  <a:pt x="4158155" y="1409554"/>
                </a:lnTo>
                <a:lnTo>
                  <a:pt x="4158157" y="1409558"/>
                </a:lnTo>
                <a:lnTo>
                  <a:pt x="4162914" y="1428421"/>
                </a:lnTo>
                <a:lnTo>
                  <a:pt x="4165707" y="1433202"/>
                </a:lnTo>
                <a:lnTo>
                  <a:pt x="4166985" y="1437204"/>
                </a:lnTo>
                <a:cubicBezTo>
                  <a:pt x="4171496" y="1445845"/>
                  <a:pt x="4177202" y="1454141"/>
                  <a:pt x="4182989" y="1462786"/>
                </a:cubicBezTo>
                <a:cubicBezTo>
                  <a:pt x="4194228" y="1479550"/>
                  <a:pt x="4208326" y="1498601"/>
                  <a:pt x="4209468" y="1517270"/>
                </a:cubicBezTo>
                <a:lnTo>
                  <a:pt x="4209470" y="1517276"/>
                </a:lnTo>
                <a:lnTo>
                  <a:pt x="4214091" y="1540538"/>
                </a:lnTo>
                <a:lnTo>
                  <a:pt x="4216265" y="1546333"/>
                </a:lnTo>
                <a:lnTo>
                  <a:pt x="4216684" y="1548124"/>
                </a:lnTo>
                <a:lnTo>
                  <a:pt x="4222588" y="1563192"/>
                </a:lnTo>
                <a:lnTo>
                  <a:pt x="4235615" y="1608968"/>
                </a:lnTo>
                <a:lnTo>
                  <a:pt x="4235616" y="1608973"/>
                </a:lnTo>
                <a:lnTo>
                  <a:pt x="4228901" y="1641861"/>
                </a:lnTo>
                <a:lnTo>
                  <a:pt x="4228901" y="1641862"/>
                </a:lnTo>
                <a:cubicBezTo>
                  <a:pt x="4228140" y="1643386"/>
                  <a:pt x="4228711" y="1645529"/>
                  <a:pt x="4229592" y="1647839"/>
                </a:cubicBezTo>
                <a:lnTo>
                  <a:pt x="4232139" y="1654816"/>
                </a:lnTo>
                <a:lnTo>
                  <a:pt x="4231973" y="1705181"/>
                </a:lnTo>
                <a:lnTo>
                  <a:pt x="4224302" y="1719363"/>
                </a:lnTo>
                <a:lnTo>
                  <a:pt x="4208516" y="1748544"/>
                </a:lnTo>
                <a:cubicBezTo>
                  <a:pt x="4196871" y="1761189"/>
                  <a:pt x="4189165" y="1774343"/>
                  <a:pt x="4184613" y="1788036"/>
                </a:cubicBezTo>
                <a:lnTo>
                  <a:pt x="4183557" y="1797099"/>
                </a:lnTo>
                <a:lnTo>
                  <a:pt x="4181083" y="1801911"/>
                </a:lnTo>
                <a:lnTo>
                  <a:pt x="4179637" y="1830762"/>
                </a:lnTo>
                <a:lnTo>
                  <a:pt x="4179637" y="1830763"/>
                </a:lnTo>
                <a:cubicBezTo>
                  <a:pt x="4180286" y="1840631"/>
                  <a:pt x="4181989" y="1850751"/>
                  <a:pt x="4184513" y="1861133"/>
                </a:cubicBezTo>
                <a:cubicBezTo>
                  <a:pt x="4187752" y="1874470"/>
                  <a:pt x="4190038" y="1887806"/>
                  <a:pt x="4192704" y="1901331"/>
                </a:cubicBezTo>
                <a:cubicBezTo>
                  <a:pt x="4196514" y="1919619"/>
                  <a:pt x="4200516" y="1938100"/>
                  <a:pt x="4204326" y="1956386"/>
                </a:cubicBezTo>
                <a:lnTo>
                  <a:pt x="4208850" y="1983416"/>
                </a:lnTo>
                <a:lnTo>
                  <a:pt x="4198231" y="2007440"/>
                </a:lnTo>
                <a:lnTo>
                  <a:pt x="4198230" y="2007441"/>
                </a:lnTo>
                <a:cubicBezTo>
                  <a:pt x="4191181" y="2013348"/>
                  <a:pt x="4187989" y="2018397"/>
                  <a:pt x="4188085" y="2023326"/>
                </a:cubicBezTo>
                <a:lnTo>
                  <a:pt x="4188085" y="2023327"/>
                </a:lnTo>
                <a:cubicBezTo>
                  <a:pt x="4188180" y="2028256"/>
                  <a:pt x="4191562" y="2033066"/>
                  <a:pt x="4197658" y="2038495"/>
                </a:cubicBezTo>
                <a:cubicBezTo>
                  <a:pt x="4240331" y="2076216"/>
                  <a:pt x="4267003" y="2121938"/>
                  <a:pt x="4268906" y="2180232"/>
                </a:cubicBezTo>
                <a:cubicBezTo>
                  <a:pt x="4269288" y="2192234"/>
                  <a:pt x="4271954" y="2204427"/>
                  <a:pt x="4274812" y="2216237"/>
                </a:cubicBezTo>
                <a:cubicBezTo>
                  <a:pt x="4276527" y="2223477"/>
                  <a:pt x="4278434" y="2232242"/>
                  <a:pt x="4283577" y="2236622"/>
                </a:cubicBezTo>
                <a:cubicBezTo>
                  <a:pt x="4322821" y="2270723"/>
                  <a:pt x="4350063" y="2313206"/>
                  <a:pt x="4371972" y="2359500"/>
                </a:cubicBezTo>
                <a:lnTo>
                  <a:pt x="4371974" y="2359504"/>
                </a:lnTo>
                <a:lnTo>
                  <a:pt x="4389877" y="2411694"/>
                </a:lnTo>
                <a:lnTo>
                  <a:pt x="4389878" y="2411698"/>
                </a:lnTo>
                <a:lnTo>
                  <a:pt x="4386259" y="2469038"/>
                </a:lnTo>
                <a:lnTo>
                  <a:pt x="4386258" y="2469039"/>
                </a:lnTo>
                <a:cubicBezTo>
                  <a:pt x="4385116" y="2480279"/>
                  <a:pt x="4385307" y="2493233"/>
                  <a:pt x="4379783" y="2502188"/>
                </a:cubicBezTo>
                <a:cubicBezTo>
                  <a:pt x="4362445" y="2530573"/>
                  <a:pt x="4343777" y="2558006"/>
                  <a:pt x="4323582" y="2584486"/>
                </a:cubicBezTo>
                <a:cubicBezTo>
                  <a:pt x="4314914" y="2595822"/>
                  <a:pt x="4309961" y="2602632"/>
                  <a:pt x="4309891" y="2609062"/>
                </a:cubicBezTo>
                <a:lnTo>
                  <a:pt x="4309891" y="2609063"/>
                </a:lnTo>
                <a:lnTo>
                  <a:pt x="4313591" y="2618938"/>
                </a:lnTo>
                <a:lnTo>
                  <a:pt x="4325486" y="2631348"/>
                </a:lnTo>
                <a:lnTo>
                  <a:pt x="4325488" y="2631351"/>
                </a:lnTo>
                <a:cubicBezTo>
                  <a:pt x="4347777" y="2651546"/>
                  <a:pt x="4359397" y="2676693"/>
                  <a:pt x="4364159" y="2704505"/>
                </a:cubicBezTo>
                <a:lnTo>
                  <a:pt x="4381496" y="2837288"/>
                </a:lnTo>
                <a:lnTo>
                  <a:pt x="4381496" y="2837287"/>
                </a:lnTo>
                <a:cubicBezTo>
                  <a:pt x="4377876" y="2792899"/>
                  <a:pt x="4371590" y="2748512"/>
                  <a:pt x="4364159" y="2704504"/>
                </a:cubicBezTo>
                <a:cubicBezTo>
                  <a:pt x="4359397" y="2676692"/>
                  <a:pt x="4347777" y="2651545"/>
                  <a:pt x="4325488" y="2631350"/>
                </a:cubicBezTo>
                <a:lnTo>
                  <a:pt x="4325486" y="2631348"/>
                </a:lnTo>
                <a:lnTo>
                  <a:pt x="4309891" y="2609063"/>
                </a:lnTo>
                <a:lnTo>
                  <a:pt x="4323582" y="2584487"/>
                </a:lnTo>
                <a:cubicBezTo>
                  <a:pt x="4343777" y="2558007"/>
                  <a:pt x="4362445" y="2530574"/>
                  <a:pt x="4379783" y="2502189"/>
                </a:cubicBezTo>
                <a:cubicBezTo>
                  <a:pt x="4385307" y="2493234"/>
                  <a:pt x="4385116" y="2480280"/>
                  <a:pt x="4386258" y="2469040"/>
                </a:cubicBezTo>
                <a:lnTo>
                  <a:pt x="4386259" y="2469038"/>
                </a:lnTo>
                <a:lnTo>
                  <a:pt x="4389711" y="2440225"/>
                </a:lnTo>
                <a:lnTo>
                  <a:pt x="4389878" y="2411698"/>
                </a:lnTo>
                <a:lnTo>
                  <a:pt x="4389878" y="2411697"/>
                </a:lnTo>
                <a:lnTo>
                  <a:pt x="4389877" y="2411694"/>
                </a:lnTo>
                <a:lnTo>
                  <a:pt x="4382997" y="2385099"/>
                </a:lnTo>
                <a:lnTo>
                  <a:pt x="4371974" y="2359504"/>
                </a:lnTo>
                <a:lnTo>
                  <a:pt x="4371972" y="2359499"/>
                </a:lnTo>
                <a:cubicBezTo>
                  <a:pt x="4350063" y="2313205"/>
                  <a:pt x="4322821" y="2270722"/>
                  <a:pt x="4283577" y="2236621"/>
                </a:cubicBezTo>
                <a:cubicBezTo>
                  <a:pt x="4278434" y="2232241"/>
                  <a:pt x="4276527" y="2223476"/>
                  <a:pt x="4274812" y="2216236"/>
                </a:cubicBezTo>
                <a:cubicBezTo>
                  <a:pt x="4271954" y="2204426"/>
                  <a:pt x="4269288" y="2192233"/>
                  <a:pt x="4268906" y="2180231"/>
                </a:cubicBezTo>
                <a:cubicBezTo>
                  <a:pt x="4267003" y="2121937"/>
                  <a:pt x="4240331" y="2076215"/>
                  <a:pt x="4197658" y="2038494"/>
                </a:cubicBezTo>
                <a:lnTo>
                  <a:pt x="4188085" y="2023326"/>
                </a:lnTo>
                <a:lnTo>
                  <a:pt x="4198230" y="2007442"/>
                </a:lnTo>
                <a:lnTo>
                  <a:pt x="4198231" y="2007440"/>
                </a:lnTo>
                <a:lnTo>
                  <a:pt x="4206630" y="1996170"/>
                </a:lnTo>
                <a:lnTo>
                  <a:pt x="4208850" y="1983416"/>
                </a:lnTo>
                <a:lnTo>
                  <a:pt x="4208850" y="1983415"/>
                </a:lnTo>
                <a:cubicBezTo>
                  <a:pt x="4208803" y="1974580"/>
                  <a:pt x="4206232" y="1965245"/>
                  <a:pt x="4204326" y="1956385"/>
                </a:cubicBezTo>
                <a:cubicBezTo>
                  <a:pt x="4200516" y="1938099"/>
                  <a:pt x="4196514" y="1919618"/>
                  <a:pt x="4192704" y="1901330"/>
                </a:cubicBezTo>
                <a:cubicBezTo>
                  <a:pt x="4190038" y="1887805"/>
                  <a:pt x="4187752" y="1874469"/>
                  <a:pt x="4184513" y="1861132"/>
                </a:cubicBezTo>
                <a:lnTo>
                  <a:pt x="4179637" y="1830762"/>
                </a:lnTo>
                <a:lnTo>
                  <a:pt x="4183557" y="1797099"/>
                </a:lnTo>
                <a:lnTo>
                  <a:pt x="4208516" y="1748545"/>
                </a:lnTo>
                <a:lnTo>
                  <a:pt x="4224302" y="1719363"/>
                </a:lnTo>
                <a:lnTo>
                  <a:pt x="4231973" y="1705182"/>
                </a:lnTo>
                <a:cubicBezTo>
                  <a:pt x="4235807" y="1689346"/>
                  <a:pt x="4235759" y="1672343"/>
                  <a:pt x="4232139" y="1654816"/>
                </a:cubicBezTo>
                <a:lnTo>
                  <a:pt x="4232139" y="1654815"/>
                </a:lnTo>
                <a:cubicBezTo>
                  <a:pt x="4231663" y="1652624"/>
                  <a:pt x="4230473" y="1650148"/>
                  <a:pt x="4229592" y="1647838"/>
                </a:cubicBezTo>
                <a:lnTo>
                  <a:pt x="4228901" y="1641862"/>
                </a:lnTo>
                <a:lnTo>
                  <a:pt x="4235616" y="1608973"/>
                </a:lnTo>
                <a:lnTo>
                  <a:pt x="4235616" y="1608972"/>
                </a:lnTo>
                <a:lnTo>
                  <a:pt x="4235615" y="1608968"/>
                </a:lnTo>
                <a:lnTo>
                  <a:pt x="4228472" y="1578209"/>
                </a:lnTo>
                <a:lnTo>
                  <a:pt x="4222588" y="1563192"/>
                </a:lnTo>
                <a:lnTo>
                  <a:pt x="4222582" y="1563171"/>
                </a:lnTo>
                <a:lnTo>
                  <a:pt x="4216265" y="1546333"/>
                </a:lnTo>
                <a:lnTo>
                  <a:pt x="4209470" y="1517276"/>
                </a:lnTo>
                <a:lnTo>
                  <a:pt x="4209468" y="1517269"/>
                </a:lnTo>
                <a:cubicBezTo>
                  <a:pt x="4208326" y="1498600"/>
                  <a:pt x="4194228" y="1479549"/>
                  <a:pt x="4182989" y="1462785"/>
                </a:cubicBezTo>
                <a:lnTo>
                  <a:pt x="4165707" y="1433202"/>
                </a:lnTo>
                <a:lnTo>
                  <a:pt x="4158157" y="1409558"/>
                </a:lnTo>
                <a:lnTo>
                  <a:pt x="4158155" y="1409553"/>
                </a:lnTo>
                <a:lnTo>
                  <a:pt x="4159557" y="1387917"/>
                </a:lnTo>
                <a:cubicBezTo>
                  <a:pt x="4161319" y="1380107"/>
                  <a:pt x="4161831" y="1372462"/>
                  <a:pt x="4161262" y="1365024"/>
                </a:cubicBezTo>
                <a:lnTo>
                  <a:pt x="4161262" y="1365023"/>
                </a:lnTo>
                <a:lnTo>
                  <a:pt x="4156484" y="1343362"/>
                </a:lnTo>
                <a:lnTo>
                  <a:pt x="4153733" y="1339092"/>
                </a:lnTo>
                <a:lnTo>
                  <a:pt x="4151983" y="1333065"/>
                </a:lnTo>
                <a:cubicBezTo>
                  <a:pt x="4146840" y="1322962"/>
                  <a:pt x="4139839" y="1313451"/>
                  <a:pt x="4131552" y="1304664"/>
                </a:cubicBezTo>
                <a:lnTo>
                  <a:pt x="4116716" y="1276231"/>
                </a:lnTo>
                <a:lnTo>
                  <a:pt x="4118025" y="1243513"/>
                </a:lnTo>
                <a:cubicBezTo>
                  <a:pt x="4123931" y="1213984"/>
                  <a:pt x="4124313" y="1183313"/>
                  <a:pt x="4127932" y="1153404"/>
                </a:cubicBezTo>
                <a:cubicBezTo>
                  <a:pt x="4128694" y="1146925"/>
                  <a:pt x="4131362" y="1138735"/>
                  <a:pt x="4135934" y="1134923"/>
                </a:cubicBezTo>
                <a:cubicBezTo>
                  <a:pt x="4192704" y="1088249"/>
                  <a:pt x="4193276" y="1022525"/>
                  <a:pt x="4195944" y="957753"/>
                </a:cubicBezTo>
                <a:cubicBezTo>
                  <a:pt x="4197658" y="918510"/>
                  <a:pt x="4197658" y="879074"/>
                  <a:pt x="4196706" y="839639"/>
                </a:cubicBezTo>
                <a:lnTo>
                  <a:pt x="4196706" y="839638"/>
                </a:lnTo>
                <a:cubicBezTo>
                  <a:pt x="4196514" y="826302"/>
                  <a:pt x="4193466" y="812205"/>
                  <a:pt x="4187752" y="800393"/>
                </a:cubicBezTo>
                <a:cubicBezTo>
                  <a:pt x="4175749" y="775818"/>
                  <a:pt x="4160129" y="753149"/>
                  <a:pt x="4147936" y="728762"/>
                </a:cubicBezTo>
                <a:close/>
                <a:moveTo>
                  <a:pt x="4138410" y="641131"/>
                </a:moveTo>
                <a:lnTo>
                  <a:pt x="4138410" y="641132"/>
                </a:lnTo>
                <a:lnTo>
                  <a:pt x="4142315" y="668136"/>
                </a:lnTo>
                <a:lnTo>
                  <a:pt x="4142315" y="668135"/>
                </a:lnTo>
                <a:cubicBezTo>
                  <a:pt x="4142411" y="658515"/>
                  <a:pt x="4141839" y="649228"/>
                  <a:pt x="4138410" y="641131"/>
                </a:cubicBezTo>
                <a:close/>
                <a:moveTo>
                  <a:pt x="4126028" y="361086"/>
                </a:moveTo>
                <a:lnTo>
                  <a:pt x="4126028" y="361087"/>
                </a:lnTo>
                <a:cubicBezTo>
                  <a:pt x="4135744" y="373470"/>
                  <a:pt x="4143150" y="386067"/>
                  <a:pt x="4148409" y="398873"/>
                </a:cubicBezTo>
                <a:lnTo>
                  <a:pt x="4157913" y="437908"/>
                </a:lnTo>
                <a:lnTo>
                  <a:pt x="4142221" y="519586"/>
                </a:lnTo>
                <a:lnTo>
                  <a:pt x="4142220" y="519587"/>
                </a:lnTo>
                <a:cubicBezTo>
                  <a:pt x="4133457" y="539590"/>
                  <a:pt x="4128075" y="559450"/>
                  <a:pt x="4127099" y="579573"/>
                </a:cubicBezTo>
                <a:lnTo>
                  <a:pt x="4127099" y="579574"/>
                </a:lnTo>
                <a:lnTo>
                  <a:pt x="4129066" y="610003"/>
                </a:lnTo>
                <a:lnTo>
                  <a:pt x="4138410" y="641130"/>
                </a:lnTo>
                <a:lnTo>
                  <a:pt x="4127099" y="579574"/>
                </a:lnTo>
                <a:lnTo>
                  <a:pt x="4142220" y="519588"/>
                </a:lnTo>
                <a:lnTo>
                  <a:pt x="4142221" y="519586"/>
                </a:lnTo>
                <a:lnTo>
                  <a:pt x="4155523" y="478158"/>
                </a:lnTo>
                <a:lnTo>
                  <a:pt x="4157913" y="437908"/>
                </a:lnTo>
                <a:lnTo>
                  <a:pt x="4157913" y="437907"/>
                </a:lnTo>
                <a:cubicBezTo>
                  <a:pt x="4155651" y="411475"/>
                  <a:pt x="4145460" y="385852"/>
                  <a:pt x="4126028" y="361086"/>
                </a:cubicBezTo>
                <a:close/>
                <a:moveTo>
                  <a:pt x="4140787" y="146291"/>
                </a:moveTo>
                <a:lnTo>
                  <a:pt x="4143220" y="155912"/>
                </a:lnTo>
                <a:lnTo>
                  <a:pt x="4139172" y="210585"/>
                </a:lnTo>
                <a:lnTo>
                  <a:pt x="4139172" y="210586"/>
                </a:lnTo>
                <a:cubicBezTo>
                  <a:pt x="4138220" y="217064"/>
                  <a:pt x="4136886" y="224874"/>
                  <a:pt x="4139554" y="230401"/>
                </a:cubicBezTo>
                <a:lnTo>
                  <a:pt x="4145911" y="265524"/>
                </a:lnTo>
                <a:lnTo>
                  <a:pt x="4130980" y="298220"/>
                </a:lnTo>
                <a:cubicBezTo>
                  <a:pt x="4123932" y="307650"/>
                  <a:pt x="4118312" y="317794"/>
                  <a:pt x="4116645" y="328367"/>
                </a:cubicBezTo>
                <a:lnTo>
                  <a:pt x="4116645" y="328368"/>
                </a:lnTo>
                <a:lnTo>
                  <a:pt x="4117425" y="344512"/>
                </a:lnTo>
                <a:lnTo>
                  <a:pt x="4126028" y="361085"/>
                </a:lnTo>
                <a:lnTo>
                  <a:pt x="4116645" y="328368"/>
                </a:lnTo>
                <a:lnTo>
                  <a:pt x="4130980" y="298221"/>
                </a:lnTo>
                <a:cubicBezTo>
                  <a:pt x="4139172" y="287362"/>
                  <a:pt x="4144316" y="276645"/>
                  <a:pt x="4145911" y="265525"/>
                </a:cubicBezTo>
                <a:lnTo>
                  <a:pt x="4145911" y="265524"/>
                </a:lnTo>
                <a:cubicBezTo>
                  <a:pt x="4147507" y="254403"/>
                  <a:pt x="4145554" y="242878"/>
                  <a:pt x="4139554" y="230400"/>
                </a:cubicBezTo>
                <a:lnTo>
                  <a:pt x="4139172" y="210586"/>
                </a:lnTo>
                <a:lnTo>
                  <a:pt x="4143220" y="155912"/>
                </a:lnTo>
                <a:lnTo>
                  <a:pt x="4143220" y="155911"/>
                </a:lnTo>
                <a:close/>
                <a:moveTo>
                  <a:pt x="0" y="0"/>
                </a:moveTo>
                <a:lnTo>
                  <a:pt x="4123005" y="0"/>
                </a:lnTo>
                <a:lnTo>
                  <a:pt x="4110977" y="20461"/>
                </a:lnTo>
                <a:cubicBezTo>
                  <a:pt x="4100119" y="35416"/>
                  <a:pt x="4094260" y="42559"/>
                  <a:pt x="4093355" y="50156"/>
                </a:cubicBezTo>
                <a:lnTo>
                  <a:pt x="4093356" y="50156"/>
                </a:lnTo>
                <a:lnTo>
                  <a:pt x="4093355" y="50157"/>
                </a:lnTo>
                <a:cubicBezTo>
                  <a:pt x="4092450" y="57753"/>
                  <a:pt x="4096499" y="65802"/>
                  <a:pt x="4105453" y="82566"/>
                </a:cubicBezTo>
                <a:cubicBezTo>
                  <a:pt x="4109835" y="90568"/>
                  <a:pt x="4112501" y="100474"/>
                  <a:pt x="4118979" y="106381"/>
                </a:cubicBezTo>
                <a:lnTo>
                  <a:pt x="4134873" y="127702"/>
                </a:lnTo>
                <a:lnTo>
                  <a:pt x="4118979" y="106380"/>
                </a:lnTo>
                <a:cubicBezTo>
                  <a:pt x="4112501" y="100473"/>
                  <a:pt x="4109835" y="90567"/>
                  <a:pt x="4105453" y="82565"/>
                </a:cubicBezTo>
                <a:cubicBezTo>
                  <a:pt x="4100976" y="74183"/>
                  <a:pt x="4097725" y="67980"/>
                  <a:pt x="4095707" y="62922"/>
                </a:cubicBezTo>
                <a:lnTo>
                  <a:pt x="4093356" y="50156"/>
                </a:lnTo>
                <a:lnTo>
                  <a:pt x="4098434" y="38069"/>
                </a:lnTo>
                <a:cubicBezTo>
                  <a:pt x="4101369" y="33464"/>
                  <a:pt x="4105548" y="27939"/>
                  <a:pt x="4110977" y="20462"/>
                </a:cubicBezTo>
                <a:lnTo>
                  <a:pt x="4123006" y="0"/>
                </a:lnTo>
                <a:lnTo>
                  <a:pt x="4569127" y="0"/>
                </a:lnTo>
                <a:lnTo>
                  <a:pt x="4572002" y="22365"/>
                </a:lnTo>
                <a:cubicBezTo>
                  <a:pt x="4572002" y="47894"/>
                  <a:pt x="4565907" y="73230"/>
                  <a:pt x="4563620" y="98949"/>
                </a:cubicBezTo>
                <a:cubicBezTo>
                  <a:pt x="4561716" y="118952"/>
                  <a:pt x="4562478" y="139337"/>
                  <a:pt x="4560192" y="159339"/>
                </a:cubicBezTo>
                <a:cubicBezTo>
                  <a:pt x="4558476" y="175724"/>
                  <a:pt x="4554096" y="191916"/>
                  <a:pt x="4550476" y="208109"/>
                </a:cubicBezTo>
                <a:cubicBezTo>
                  <a:pt x="4549142" y="214015"/>
                  <a:pt x="4543997" y="219921"/>
                  <a:pt x="4544759" y="225254"/>
                </a:cubicBezTo>
                <a:cubicBezTo>
                  <a:pt x="4552952" y="278215"/>
                  <a:pt x="4516375" y="316317"/>
                  <a:pt x="4500183" y="361086"/>
                </a:cubicBezTo>
                <a:cubicBezTo>
                  <a:pt x="4483035" y="408142"/>
                  <a:pt x="4456747" y="453673"/>
                  <a:pt x="4464557" y="506251"/>
                </a:cubicBezTo>
                <a:cubicBezTo>
                  <a:pt x="4469319" y="538066"/>
                  <a:pt x="4480369" y="568737"/>
                  <a:pt x="4487039" y="600362"/>
                </a:cubicBezTo>
                <a:cubicBezTo>
                  <a:pt x="4489325" y="611602"/>
                  <a:pt x="4488942" y="624175"/>
                  <a:pt x="4486656" y="635415"/>
                </a:cubicBezTo>
                <a:cubicBezTo>
                  <a:pt x="4476177" y="689709"/>
                  <a:pt x="4474653" y="743241"/>
                  <a:pt x="4491800" y="796585"/>
                </a:cubicBezTo>
                <a:cubicBezTo>
                  <a:pt x="4494658" y="805727"/>
                  <a:pt x="4497324" y="815443"/>
                  <a:pt x="4497324" y="824970"/>
                </a:cubicBezTo>
                <a:cubicBezTo>
                  <a:pt x="4497324" y="877167"/>
                  <a:pt x="4493324" y="928413"/>
                  <a:pt x="4474653" y="978327"/>
                </a:cubicBezTo>
                <a:cubicBezTo>
                  <a:pt x="4468367" y="995091"/>
                  <a:pt x="4472367" y="1015476"/>
                  <a:pt x="4470843" y="1033955"/>
                </a:cubicBezTo>
                <a:cubicBezTo>
                  <a:pt x="4469511" y="1051099"/>
                  <a:pt x="4468939" y="1068626"/>
                  <a:pt x="4464557" y="1085200"/>
                </a:cubicBezTo>
                <a:cubicBezTo>
                  <a:pt x="4458082" y="1109395"/>
                  <a:pt x="4457319" y="1131874"/>
                  <a:pt x="4463033" y="1156831"/>
                </a:cubicBezTo>
                <a:cubicBezTo>
                  <a:pt x="4468367" y="1180643"/>
                  <a:pt x="4465702" y="1206362"/>
                  <a:pt x="4465891" y="1231129"/>
                </a:cubicBezTo>
                <a:cubicBezTo>
                  <a:pt x="4466081" y="1258752"/>
                  <a:pt x="4466271" y="1286375"/>
                  <a:pt x="4465319" y="1313998"/>
                </a:cubicBezTo>
                <a:cubicBezTo>
                  <a:pt x="4464939" y="1325048"/>
                  <a:pt x="4457319" y="1337621"/>
                  <a:pt x="4460367" y="1346767"/>
                </a:cubicBezTo>
                <a:cubicBezTo>
                  <a:pt x="4470653" y="1376294"/>
                  <a:pt x="4458271" y="1405823"/>
                  <a:pt x="4463795" y="1435350"/>
                </a:cubicBezTo>
                <a:cubicBezTo>
                  <a:pt x="4466653" y="1449830"/>
                  <a:pt x="4458843" y="1466213"/>
                  <a:pt x="4458082" y="1481834"/>
                </a:cubicBezTo>
                <a:cubicBezTo>
                  <a:pt x="4456747" y="1507362"/>
                  <a:pt x="4457319" y="1532889"/>
                  <a:pt x="4456938" y="1558418"/>
                </a:cubicBezTo>
                <a:cubicBezTo>
                  <a:pt x="4456747" y="1566800"/>
                  <a:pt x="4455985" y="1574993"/>
                  <a:pt x="4455602" y="1583375"/>
                </a:cubicBezTo>
                <a:cubicBezTo>
                  <a:pt x="4455222" y="1590805"/>
                  <a:pt x="4453508" y="1598615"/>
                  <a:pt x="4454840" y="1605664"/>
                </a:cubicBezTo>
                <a:cubicBezTo>
                  <a:pt x="4459605" y="1631193"/>
                  <a:pt x="4467415" y="1656339"/>
                  <a:pt x="4470463" y="1682056"/>
                </a:cubicBezTo>
                <a:cubicBezTo>
                  <a:pt x="4473129" y="1704345"/>
                  <a:pt x="4469511" y="1727398"/>
                  <a:pt x="4471415" y="1749877"/>
                </a:cubicBezTo>
                <a:cubicBezTo>
                  <a:pt x="4474653" y="1789502"/>
                  <a:pt x="4480369" y="1829127"/>
                  <a:pt x="4483989" y="1868753"/>
                </a:cubicBezTo>
                <a:cubicBezTo>
                  <a:pt x="4484751" y="1877327"/>
                  <a:pt x="4479988" y="1886279"/>
                  <a:pt x="4479607" y="1895043"/>
                </a:cubicBezTo>
                <a:cubicBezTo>
                  <a:pt x="4478655" y="1922476"/>
                  <a:pt x="4478463" y="1949909"/>
                  <a:pt x="4477893" y="1977342"/>
                </a:cubicBezTo>
                <a:cubicBezTo>
                  <a:pt x="4477702" y="1992963"/>
                  <a:pt x="4478273" y="2008775"/>
                  <a:pt x="4476559" y="2024208"/>
                </a:cubicBezTo>
                <a:cubicBezTo>
                  <a:pt x="4474273" y="2044590"/>
                  <a:pt x="4470843" y="2063069"/>
                  <a:pt x="4485703" y="2082120"/>
                </a:cubicBezTo>
                <a:cubicBezTo>
                  <a:pt x="4508754" y="2111459"/>
                  <a:pt x="4499800" y="2148798"/>
                  <a:pt x="4505134" y="2182707"/>
                </a:cubicBezTo>
                <a:cubicBezTo>
                  <a:pt x="4506468" y="2191471"/>
                  <a:pt x="4506658" y="2200426"/>
                  <a:pt x="4508182" y="2209188"/>
                </a:cubicBezTo>
                <a:cubicBezTo>
                  <a:pt x="4511040" y="2225382"/>
                  <a:pt x="4514278" y="2241383"/>
                  <a:pt x="4517519" y="2257578"/>
                </a:cubicBezTo>
                <a:cubicBezTo>
                  <a:pt x="4518089" y="2260434"/>
                  <a:pt x="4518282" y="2263672"/>
                  <a:pt x="4519233" y="2266340"/>
                </a:cubicBezTo>
                <a:cubicBezTo>
                  <a:pt x="4527233" y="2290917"/>
                  <a:pt x="4536377" y="2315109"/>
                  <a:pt x="4542855" y="2340066"/>
                </a:cubicBezTo>
                <a:cubicBezTo>
                  <a:pt x="4546094" y="2352259"/>
                  <a:pt x="4546476" y="2365785"/>
                  <a:pt x="4544759" y="2378358"/>
                </a:cubicBezTo>
                <a:cubicBezTo>
                  <a:pt x="4539807" y="2415125"/>
                  <a:pt x="4537711" y="2451512"/>
                  <a:pt x="4544951" y="2488471"/>
                </a:cubicBezTo>
                <a:cubicBezTo>
                  <a:pt x="4547808" y="2503140"/>
                  <a:pt x="4543045" y="2519524"/>
                  <a:pt x="4541332" y="2535145"/>
                </a:cubicBezTo>
                <a:cubicBezTo>
                  <a:pt x="4536759" y="2572484"/>
                  <a:pt x="4531805" y="2609823"/>
                  <a:pt x="4527425" y="2647353"/>
                </a:cubicBezTo>
                <a:cubicBezTo>
                  <a:pt x="4524757" y="2670785"/>
                  <a:pt x="4523233" y="2694408"/>
                  <a:pt x="4520567" y="2717841"/>
                </a:cubicBezTo>
                <a:cubicBezTo>
                  <a:pt x="4517327" y="2744892"/>
                  <a:pt x="4512374" y="2771753"/>
                  <a:pt x="4509706" y="2798806"/>
                </a:cubicBezTo>
                <a:cubicBezTo>
                  <a:pt x="4506658" y="2829667"/>
                  <a:pt x="4506088" y="2860720"/>
                  <a:pt x="4502848" y="2891581"/>
                </a:cubicBezTo>
                <a:cubicBezTo>
                  <a:pt x="4496562" y="2947973"/>
                  <a:pt x="4489132" y="3004172"/>
                  <a:pt x="4482084" y="3060560"/>
                </a:cubicBezTo>
                <a:cubicBezTo>
                  <a:pt x="4475225" y="3115236"/>
                  <a:pt x="4469129" y="3169912"/>
                  <a:pt x="4460557" y="3224206"/>
                </a:cubicBezTo>
                <a:cubicBezTo>
                  <a:pt x="4456938" y="3247067"/>
                  <a:pt x="4447030" y="3268783"/>
                  <a:pt x="4441506" y="3291264"/>
                </a:cubicBezTo>
                <a:lnTo>
                  <a:pt x="4431807" y="3333748"/>
                </a:lnTo>
                <a:lnTo>
                  <a:pt x="4259554" y="3333748"/>
                </a:lnTo>
                <a:lnTo>
                  <a:pt x="0" y="3333748"/>
                </a:lnTo>
                <a:close/>
              </a:path>
            </a:pathLst>
          </a:custGeom>
        </p:spPr>
      </p:pic>
      <p:grpSp>
        <p:nvGrpSpPr>
          <p:cNvPr id="19" name="Group 18">
            <a:extLst>
              <a:ext uri="{FF2B5EF4-FFF2-40B4-BE49-F238E27FC236}">
                <a16:creationId xmlns:a16="http://schemas.microsoft.com/office/drawing/2014/main" id="{7594B485-3656-43C7-AB7B-F237101E32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96965" y="-1"/>
            <a:ext cx="656037" cy="6858001"/>
            <a:chOff x="3697286" y="0"/>
            <a:chExt cx="874716" cy="6858001"/>
          </a:xfrm>
        </p:grpSpPr>
        <p:sp>
          <p:nvSpPr>
            <p:cNvPr id="20" name="Freeform: Shape 19">
              <a:extLst>
                <a:ext uri="{FF2B5EF4-FFF2-40B4-BE49-F238E27FC236}">
                  <a16:creationId xmlns:a16="http://schemas.microsoft.com/office/drawing/2014/main" id="{340822D1-9EEA-4ECF-9360-D9AF87950D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a:outerShdw blurRad="381000" dist="152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DC292A62-7F34-4E30-BE04-48164A1DA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3"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Arial" panose="020B0604020202020204" pitchFamily="34" charset="0"/>
                <a:cs typeface="Arial" panose="020B0604020202020204" pitchFamily="34" charset="0"/>
              </a:endParaRPr>
            </a:p>
          </p:txBody>
        </p:sp>
      </p:grpSp>
      <p:sp>
        <p:nvSpPr>
          <p:cNvPr id="10" name="Content Placeholder 9">
            <a:extLst>
              <a:ext uri="{FF2B5EF4-FFF2-40B4-BE49-F238E27FC236}">
                <a16:creationId xmlns:a16="http://schemas.microsoft.com/office/drawing/2014/main" id="{C3C65EA6-93BC-43FC-A596-BA652C811BAA}"/>
              </a:ext>
            </a:extLst>
          </p:cNvPr>
          <p:cNvSpPr>
            <a:spLocks noGrp="1"/>
          </p:cNvSpPr>
          <p:nvPr>
            <p:ph sz="half" idx="2"/>
          </p:nvPr>
        </p:nvSpPr>
        <p:spPr>
          <a:xfrm>
            <a:off x="5845441" y="1627644"/>
            <a:ext cx="6346559" cy="4681676"/>
          </a:xfrm>
        </p:spPr>
        <p:txBody>
          <a:bodyPr vert="horz" lIns="91440" tIns="45720" rIns="91440" bIns="45720" rtlCol="0">
            <a:normAutofit/>
          </a:bodyPr>
          <a:lstStyle/>
          <a:p>
            <a:pPr indent="-228600">
              <a:lnSpc>
                <a:spcPct val="90000"/>
              </a:lnSpc>
            </a:pPr>
            <a:r>
              <a:rPr lang="en-US" sz="2000" dirty="0">
                <a:solidFill>
                  <a:schemeClr val="bg1">
                    <a:alpha val="80000"/>
                  </a:schemeClr>
                </a:solidFill>
                <a:latin typeface="Segoe UI" panose="020B0502040204020203" pitchFamily="34" charset="0"/>
                <a:cs typeface="Segoe UI" panose="020B0502040204020203" pitchFamily="34" charset="0"/>
              </a:rPr>
              <a:t>Mural project in the Byward Market </a:t>
            </a:r>
          </a:p>
          <a:p>
            <a:pPr lvl="1" indent="-228600">
              <a:lnSpc>
                <a:spcPct val="90000"/>
              </a:lnSpc>
              <a:buFont typeface="Arial" panose="020B0604020202020204" pitchFamily="34" charset="0"/>
              <a:buChar char="•"/>
            </a:pPr>
            <a:r>
              <a:rPr lang="en-US" sz="2000" dirty="0">
                <a:solidFill>
                  <a:schemeClr val="bg1">
                    <a:alpha val="80000"/>
                  </a:schemeClr>
                </a:solidFill>
                <a:latin typeface="Segoe UI" panose="020B0502040204020203" pitchFamily="34" charset="0"/>
                <a:cs typeface="Segoe UI" panose="020B0502040204020203" pitchFamily="34" charset="0"/>
              </a:rPr>
              <a:t>Join us April 13!</a:t>
            </a:r>
          </a:p>
          <a:p>
            <a:pPr indent="-228600">
              <a:lnSpc>
                <a:spcPct val="90000"/>
              </a:lnSpc>
            </a:pPr>
            <a:r>
              <a:rPr lang="en-US" sz="2000" dirty="0">
                <a:solidFill>
                  <a:schemeClr val="bg1">
                    <a:alpha val="80000"/>
                  </a:schemeClr>
                </a:solidFill>
                <a:latin typeface="Segoe UI" panose="020B0502040204020203" pitchFamily="34" charset="0"/>
                <a:cs typeface="Segoe UI" panose="020B0502040204020203" pitchFamily="34" charset="0"/>
              </a:rPr>
              <a:t>Vintage pop-up in Lowertown </a:t>
            </a:r>
          </a:p>
          <a:p>
            <a:pPr lvl="1" indent="-228600">
              <a:lnSpc>
                <a:spcPct val="90000"/>
              </a:lnSpc>
              <a:buFont typeface="Arial" panose="020B0604020202020204" pitchFamily="34" charset="0"/>
              <a:buChar char="•"/>
            </a:pPr>
            <a:r>
              <a:rPr lang="en-US" sz="2000" dirty="0">
                <a:solidFill>
                  <a:schemeClr val="bg1">
                    <a:alpha val="80000"/>
                  </a:schemeClr>
                </a:solidFill>
                <a:latin typeface="Segoe UI" panose="020B0502040204020203" pitchFamily="34" charset="0"/>
                <a:cs typeface="Segoe UI" panose="020B0502040204020203" pitchFamily="34" charset="0"/>
              </a:rPr>
              <a:t>Know a location?</a:t>
            </a:r>
          </a:p>
          <a:p>
            <a:pPr indent="-228600">
              <a:lnSpc>
                <a:spcPct val="90000"/>
              </a:lnSpc>
            </a:pPr>
            <a:r>
              <a:rPr lang="en-US" sz="2000" dirty="0">
                <a:solidFill>
                  <a:schemeClr val="bg1">
                    <a:alpha val="80000"/>
                  </a:schemeClr>
                </a:solidFill>
                <a:latin typeface="Segoe UI" panose="020B0502040204020203" pitchFamily="34" charset="0"/>
                <a:cs typeface="Segoe UI" panose="020B0502040204020203" pitchFamily="34" charset="0"/>
              </a:rPr>
              <a:t>Input on artist-in-residence program (Rochon House)</a:t>
            </a:r>
          </a:p>
          <a:p>
            <a:pPr lvl="1" indent="-228600">
              <a:lnSpc>
                <a:spcPct val="90000"/>
              </a:lnSpc>
              <a:buFont typeface="Arial" panose="020B0604020202020204" pitchFamily="34" charset="0"/>
              <a:buChar char="•"/>
            </a:pPr>
            <a:r>
              <a:rPr lang="en-US" sz="2000" dirty="0">
                <a:solidFill>
                  <a:schemeClr val="bg1">
                    <a:alpha val="80000"/>
                  </a:schemeClr>
                </a:solidFill>
                <a:latin typeface="Segoe UI" panose="020B0502040204020203" pitchFamily="34" charset="0"/>
                <a:cs typeface="Segoe UI" panose="020B0502040204020203" pitchFamily="34" charset="0"/>
              </a:rPr>
              <a:t>Share your thoughts</a:t>
            </a:r>
          </a:p>
          <a:p>
            <a:pPr indent="-228600">
              <a:lnSpc>
                <a:spcPct val="90000"/>
              </a:lnSpc>
            </a:pPr>
            <a:r>
              <a:rPr lang="en-US" sz="2000" dirty="0">
                <a:solidFill>
                  <a:schemeClr val="bg1">
                    <a:alpha val="80000"/>
                  </a:schemeClr>
                </a:solidFill>
                <a:latin typeface="Segoe UI" panose="020B0502040204020203" pitchFamily="34" charset="0"/>
                <a:cs typeface="Segoe UI" panose="020B0502040204020203" pitchFamily="34" charset="0"/>
              </a:rPr>
              <a:t>New members + exploring partnerships with businesses</a:t>
            </a:r>
          </a:p>
          <a:p>
            <a:pPr lvl="1" indent="-228600">
              <a:lnSpc>
                <a:spcPct val="90000"/>
              </a:lnSpc>
              <a:buFont typeface="Arial" panose="020B0604020202020204" pitchFamily="34" charset="0"/>
              <a:buChar char="•"/>
            </a:pPr>
            <a:endParaRPr lang="en-US" sz="2000" dirty="0">
              <a:solidFill>
                <a:schemeClr val="bg1">
                  <a:alpha val="80000"/>
                </a:schemeClr>
              </a:solidFill>
              <a:latin typeface="Segoe UI" panose="020B0502040204020203" pitchFamily="34" charset="0"/>
              <a:cs typeface="Segoe UI" panose="020B0502040204020203" pitchFamily="34" charset="0"/>
            </a:endParaRPr>
          </a:p>
          <a:p>
            <a:pPr marL="457200" lvl="1" indent="-228600">
              <a:lnSpc>
                <a:spcPct val="90000"/>
              </a:lnSpc>
              <a:buFont typeface="Arial" panose="020B0604020202020204" pitchFamily="34" charset="0"/>
              <a:buChar char="•"/>
            </a:pPr>
            <a:endParaRPr lang="en-US" sz="2000" dirty="0">
              <a:solidFill>
                <a:schemeClr val="bg1">
                  <a:alpha val="80000"/>
                </a:schemeClr>
              </a:solidFill>
              <a:latin typeface="Segoe UI" panose="020B0502040204020203" pitchFamily="34" charset="0"/>
              <a:cs typeface="Segoe UI" panose="020B0502040204020203" pitchFamily="34" charset="0"/>
            </a:endParaRPr>
          </a:p>
        </p:txBody>
      </p:sp>
      <p:sp>
        <p:nvSpPr>
          <p:cNvPr id="11" name="Slide Number Placeholder 3">
            <a:extLst>
              <a:ext uri="{FF2B5EF4-FFF2-40B4-BE49-F238E27FC236}">
                <a16:creationId xmlns:a16="http://schemas.microsoft.com/office/drawing/2014/main" id="{ED7C9ADD-8760-4631-AC70-E3753E1A4CE1}"/>
              </a:ext>
            </a:extLst>
          </p:cNvPr>
          <p:cNvSpPr>
            <a:spLocks noGrp="1"/>
          </p:cNvSpPr>
          <p:nvPr>
            <p:ph type="sldNum" sz="quarter" idx="12"/>
          </p:nvPr>
        </p:nvSpPr>
        <p:spPr>
          <a:xfrm>
            <a:off x="8610600" y="6356350"/>
            <a:ext cx="2743200" cy="365125"/>
          </a:xfrm>
        </p:spPr>
        <p:txBody>
          <a:bodyPr/>
          <a:lstStyle/>
          <a:p>
            <a:fld id="{A428E537-E56B-49CA-B596-52598082FBE8}" type="slidenum">
              <a:rPr lang="en-US" smtClean="0"/>
              <a:t>20</a:t>
            </a:fld>
            <a:endParaRPr lang="en-US" dirty="0"/>
          </a:p>
        </p:txBody>
      </p:sp>
    </p:spTree>
    <p:extLst>
      <p:ext uri="{BB962C8B-B14F-4D97-AF65-F5344CB8AC3E}">
        <p14:creationId xmlns:p14="http://schemas.microsoft.com/office/powerpoint/2010/main" val="2610363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Subtitle 2"/>
          <p:cNvSpPr>
            <a:spLocks noGrp="1"/>
          </p:cNvSpPr>
          <p:nvPr>
            <p:ph type="subTitle" idx="1"/>
          </p:nvPr>
        </p:nvSpPr>
        <p:spPr>
          <a:xfrm>
            <a:off x="2252117" y="4587207"/>
            <a:ext cx="8750180" cy="1664856"/>
          </a:xfrm>
        </p:spPr>
        <p:txBody>
          <a:bodyPr anchor="b">
            <a:noAutofit/>
          </a:bodyPr>
          <a:lstStyle/>
          <a:p>
            <a:pPr algn="l">
              <a:lnSpc>
                <a:spcPct val="90000"/>
              </a:lnSpc>
            </a:pPr>
            <a:r>
              <a:rPr lang="en-CA" sz="1800" dirty="0">
                <a:solidFill>
                  <a:schemeClr val="bg1"/>
                </a:solidFill>
                <a:latin typeface="Segoe UI" panose="020B0502040204020203" pitchFamily="34" charset="0"/>
                <a:cs typeface="Segoe UI" panose="020B0502040204020203" pitchFamily="34" charset="0"/>
              </a:rPr>
              <a:t>Celebrate Ottawa Farmers and the Chefs of ByWard</a:t>
            </a:r>
          </a:p>
          <a:p>
            <a:pPr marL="342900" indent="-342900" algn="l">
              <a:lnSpc>
                <a:spcPct val="90000"/>
              </a:lnSpc>
              <a:buFont typeface="Arial" panose="020B0604020202020204" pitchFamily="34" charset="0"/>
              <a:buChar char="•"/>
            </a:pPr>
            <a:r>
              <a:rPr lang="en-CA" sz="1800" dirty="0">
                <a:solidFill>
                  <a:schemeClr val="bg1"/>
                </a:solidFill>
                <a:latin typeface="Segoe UI" panose="020B0502040204020203" pitchFamily="34" charset="0"/>
                <a:cs typeface="Segoe UI" panose="020B0502040204020203" pitchFamily="34" charset="0"/>
              </a:rPr>
              <a:t>every Saturday this summer!</a:t>
            </a:r>
            <a:br>
              <a:rPr lang="en-CA" sz="1800" dirty="0">
                <a:solidFill>
                  <a:schemeClr val="bg1"/>
                </a:solidFill>
                <a:latin typeface="Segoe UI" panose="020B0502040204020203" pitchFamily="34" charset="0"/>
                <a:cs typeface="Segoe UI" panose="020B0502040204020203" pitchFamily="34" charset="0"/>
              </a:rPr>
            </a:br>
            <a:endParaRPr lang="en-CA" sz="1800" dirty="0">
              <a:solidFill>
                <a:schemeClr val="bg1"/>
              </a:solidFill>
              <a:latin typeface="Segoe UI" panose="020B0502040204020203" pitchFamily="34" charset="0"/>
              <a:cs typeface="Segoe UI" panose="020B0502040204020203" pitchFamily="34" charset="0"/>
            </a:endParaRPr>
          </a:p>
          <a:p>
            <a:pPr algn="l">
              <a:lnSpc>
                <a:spcPct val="90000"/>
              </a:lnSpc>
            </a:pPr>
            <a:r>
              <a:rPr lang="en-CA" sz="1800" dirty="0">
                <a:solidFill>
                  <a:schemeClr val="bg1"/>
                </a:solidFill>
                <a:latin typeface="Segoe UI" panose="020B0502040204020203" pitchFamily="34" charset="0"/>
                <a:cs typeface="Segoe UI" panose="020B0502040204020203" pitchFamily="34" charset="0"/>
              </a:rPr>
              <a:t>Fêtons les cultivateurs d’Ottawa et les chefs cuisiniers du ByWard</a:t>
            </a:r>
          </a:p>
          <a:p>
            <a:pPr marL="342900" indent="-342900" algn="l">
              <a:lnSpc>
                <a:spcPct val="90000"/>
              </a:lnSpc>
              <a:buFont typeface="Arial" panose="020B0604020202020204" pitchFamily="34" charset="0"/>
              <a:buChar char="•"/>
            </a:pPr>
            <a:r>
              <a:rPr lang="en-CA" sz="1800" dirty="0">
                <a:solidFill>
                  <a:schemeClr val="bg1"/>
                </a:solidFill>
                <a:latin typeface="Segoe UI" panose="020B0502040204020203" pitchFamily="34" charset="0"/>
                <a:cs typeface="Segoe UI" panose="020B0502040204020203" pitchFamily="34" charset="0"/>
              </a:rPr>
              <a:t>tous le samedi matins cet éte !</a:t>
            </a:r>
          </a:p>
        </p:txBody>
      </p:sp>
      <p:pic>
        <p:nvPicPr>
          <p:cNvPr id="1027" name="Picture 3" descr="C:\Users\Norman\AppData\Local\Temp\YSF1.JPG"/>
          <p:cNvPicPr>
            <a:picLocks noChangeAspect="1" noChangeArrowheads="1"/>
          </p:cNvPicPr>
          <p:nvPr/>
        </p:nvPicPr>
        <p:blipFill rotWithShape="1">
          <a:blip r:embed="rId2">
            <a:extLst>
              <a:ext uri="{28A0092B-C50C-407E-A947-70E740481C1C}">
                <a14:useLocalDpi xmlns:a14="http://schemas.microsoft.com/office/drawing/2010/main" val="0"/>
              </a:ext>
            </a:extLst>
          </a:blip>
          <a:srcRect t="23662" b="17842"/>
          <a:stretch/>
        </p:blipFill>
        <p:spPr bwMode="auto">
          <a:xfrm>
            <a:off x="1524020" y="-77336"/>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grpSp>
        <p:nvGrpSpPr>
          <p:cNvPr id="138" name="Group 137">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3528992"/>
            <a:ext cx="9144000" cy="757168"/>
            <a:chOff x="0" y="2959818"/>
            <a:chExt cx="12192000" cy="757168"/>
          </a:xfrm>
        </p:grpSpPr>
        <p:sp>
          <p:nvSpPr>
            <p:cNvPr id="139" name="Freeform: Shape 138">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a:endParaRPr>
            </a:p>
          </p:txBody>
        </p:sp>
        <p:sp>
          <p:nvSpPr>
            <p:cNvPr id="140" name="Freeform: Shape 139">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a:endParaRPr>
            </a:p>
          </p:txBody>
        </p:sp>
      </p:grpSp>
      <p:sp>
        <p:nvSpPr>
          <p:cNvPr id="9" name="Slide Number Placeholder 3">
            <a:extLst>
              <a:ext uri="{FF2B5EF4-FFF2-40B4-BE49-F238E27FC236}">
                <a16:creationId xmlns:a16="http://schemas.microsoft.com/office/drawing/2014/main" id="{F49EC8EE-2EC0-4FE4-8EF5-D4002E5B9210}"/>
              </a:ext>
            </a:extLst>
          </p:cNvPr>
          <p:cNvSpPr>
            <a:spLocks noGrp="1"/>
          </p:cNvSpPr>
          <p:nvPr>
            <p:ph type="sldNum" sz="quarter" idx="12"/>
          </p:nvPr>
        </p:nvSpPr>
        <p:spPr>
          <a:xfrm>
            <a:off x="8610600" y="6356350"/>
            <a:ext cx="2743200" cy="365125"/>
          </a:xfrm>
        </p:spPr>
        <p:txBody>
          <a:bodyPr/>
          <a:lstStyle/>
          <a:p>
            <a:fld id="{A428E537-E56B-49CA-B596-52598082FBE8}" type="slidenum">
              <a:rPr lang="en-US" smtClean="0"/>
              <a:t>21</a:t>
            </a:fld>
            <a:endParaRPr lang="en-US" dirty="0"/>
          </a:p>
        </p:txBody>
      </p:sp>
    </p:spTree>
    <p:extLst>
      <p:ext uri="{BB962C8B-B14F-4D97-AF65-F5344CB8AC3E}">
        <p14:creationId xmlns:p14="http://schemas.microsoft.com/office/powerpoint/2010/main" val="170150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7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1500"/>
                                  </p:stCondLst>
                                  <p:iterate>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7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B53AB1-10EE-4094-BAA1-C7C140976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Rainy scene">
            <a:extLst>
              <a:ext uri="{FF2B5EF4-FFF2-40B4-BE49-F238E27FC236}">
                <a16:creationId xmlns:a16="http://schemas.microsoft.com/office/drawing/2014/main" id="{0DC7C087-3BC5-4564-8001-CA103CD82D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85" y="3740034"/>
            <a:ext cx="3168155" cy="3168155"/>
          </a:xfrm>
          <a:prstGeom prst="rect">
            <a:avLst/>
          </a:prstGeom>
        </p:spPr>
      </p:pic>
      <p:pic>
        <p:nvPicPr>
          <p:cNvPr id="19" name="Content Placeholder 18" descr="Text&#10;&#10;Description automatically generated">
            <a:extLst>
              <a:ext uri="{FF2B5EF4-FFF2-40B4-BE49-F238E27FC236}">
                <a16:creationId xmlns:a16="http://schemas.microsoft.com/office/drawing/2014/main" id="{3529D2A0-35BF-9D4C-866D-C67C5C7ABDC9}"/>
              </a:ext>
            </a:extLst>
          </p:cNvPr>
          <p:cNvPicPr>
            <a:picLocks noGrp="1" noChangeAspect="1"/>
          </p:cNvPicPr>
          <p:nvPr>
            <p:ph idx="1"/>
          </p:nvPr>
        </p:nvPicPr>
        <p:blipFill>
          <a:blip r:embed="rId4"/>
          <a:stretch>
            <a:fillRect/>
          </a:stretch>
        </p:blipFill>
        <p:spPr>
          <a:xfrm>
            <a:off x="9375021" y="0"/>
            <a:ext cx="2813930" cy="2813930"/>
          </a:xfrm>
          <a:prstGeom prst="rect">
            <a:avLst/>
          </a:prstGeom>
        </p:spPr>
      </p:pic>
      <p:sp>
        <p:nvSpPr>
          <p:cNvPr id="20" name="TextBox 19">
            <a:extLst>
              <a:ext uri="{FF2B5EF4-FFF2-40B4-BE49-F238E27FC236}">
                <a16:creationId xmlns:a16="http://schemas.microsoft.com/office/drawing/2014/main" id="{3839562C-5EB6-B54B-87F3-0D94E60B7C0D}"/>
              </a:ext>
            </a:extLst>
          </p:cNvPr>
          <p:cNvSpPr txBox="1"/>
          <p:nvPr/>
        </p:nvSpPr>
        <p:spPr>
          <a:xfrm>
            <a:off x="2910535" y="1520260"/>
            <a:ext cx="6712620" cy="5105896"/>
          </a:xfrm>
          <a:prstGeom prst="rect">
            <a:avLst/>
          </a:prstGeom>
        </p:spPr>
        <p:txBody>
          <a:bodyPr vert="horz" lIns="91440" tIns="45720" rIns="91440" bIns="45720" rtlCol="0">
            <a:normAutofit lnSpcReduction="10000"/>
          </a:bodyPr>
          <a:lstStyle/>
          <a:p>
            <a:pPr marL="285750" indent="-285750" algn="just">
              <a:lnSpc>
                <a:spcPct val="90000"/>
              </a:lnSpc>
              <a:spcAft>
                <a:spcPts val="600"/>
              </a:spcAft>
              <a:buFont typeface="Arial" panose="020B0604020202020204" pitchFamily="34" charset="0"/>
              <a:buChar char="•"/>
            </a:pPr>
            <a:r>
              <a:rPr lang="en-US" dirty="0">
                <a:sym typeface="Wingdings" panose="05000000000000000000" pitchFamily="2" charset="2"/>
              </a:rPr>
              <a:t>Advocating for Investment in active transportation, treescape and public realm 	improvements in the ByWard Market and funding for the Plan</a:t>
            </a:r>
          </a:p>
          <a:p>
            <a:pPr marL="285750" indent="-285750" algn="just">
              <a:lnSpc>
                <a:spcPct val="90000"/>
              </a:lnSpc>
              <a:spcAft>
                <a:spcPts val="600"/>
              </a:spcAft>
              <a:buFont typeface="Arial" panose="020B0604020202020204" pitchFamily="34" charset="0"/>
              <a:buChar char="•"/>
            </a:pPr>
            <a:r>
              <a:rPr lang="en-US" dirty="0">
                <a:sym typeface="Wingdings" panose="05000000000000000000" pitchFamily="2" charset="2"/>
              </a:rPr>
              <a:t>Advocating for m</a:t>
            </a:r>
            <a:r>
              <a:rPr lang="en-US" dirty="0"/>
              <a:t>unicipal climate action – Climate change master plan and Energy 	Evolution Strategy</a:t>
            </a:r>
          </a:p>
          <a:p>
            <a:pPr marL="285750" indent="-285750" algn="just">
              <a:lnSpc>
                <a:spcPct val="90000"/>
              </a:lnSpc>
              <a:spcAft>
                <a:spcPts val="600"/>
              </a:spcAft>
              <a:buFont typeface="Arial" panose="020B0604020202020204" pitchFamily="34" charset="0"/>
              <a:buChar char="•"/>
            </a:pPr>
            <a:r>
              <a:rPr lang="en-US" dirty="0"/>
              <a:t>New Official Plan and associated master plans that impact the environment (all!)</a:t>
            </a:r>
          </a:p>
          <a:p>
            <a:pPr marL="285750" indent="-285750" algn="just">
              <a:lnSpc>
                <a:spcPct val="90000"/>
              </a:lnSpc>
              <a:spcAft>
                <a:spcPts val="600"/>
              </a:spcAft>
              <a:buFont typeface="Arial" panose="020B0604020202020204" pitchFamily="34" charset="0"/>
              <a:buChar char="•"/>
            </a:pPr>
            <a:r>
              <a:rPr lang="en-US" dirty="0"/>
              <a:t>Urban forestry and new Tree By-law</a:t>
            </a:r>
          </a:p>
          <a:p>
            <a:pPr marL="285750" indent="-285750" algn="just">
              <a:lnSpc>
                <a:spcPct val="90000"/>
              </a:lnSpc>
              <a:spcAft>
                <a:spcPts val="600"/>
              </a:spcAft>
              <a:buFont typeface="Arial" panose="020B0604020202020204" pitchFamily="34" charset="0"/>
              <a:buChar char="•"/>
            </a:pPr>
            <a:r>
              <a:rPr lang="en-US" dirty="0"/>
              <a:t>Active transportation led by John Wodehouse-Snow Moles – advocating for connectivity of cycling/pedestrian infrastructure in ByWard, LRT station, St Patrick, key connections, etc.</a:t>
            </a:r>
          </a:p>
          <a:p>
            <a:pPr marL="285750" indent="-285750" algn="just">
              <a:lnSpc>
                <a:spcPct val="90000"/>
              </a:lnSpc>
              <a:spcAft>
                <a:spcPts val="600"/>
              </a:spcAft>
              <a:buFont typeface="Arial" panose="020B0604020202020204" pitchFamily="34" charset="0"/>
              <a:buChar char="•"/>
            </a:pPr>
            <a:r>
              <a:rPr lang="en-US" dirty="0"/>
              <a:t>Serving as Chair of Community Association Forum for Environmental Sustainability 	(CAFES) – Coordinating concerted action across Ottawa and at City Hall, Capacity 	Building of CAFES</a:t>
            </a:r>
          </a:p>
          <a:p>
            <a:pPr marL="285750" indent="-285750" algn="just">
              <a:lnSpc>
                <a:spcPct val="90000"/>
              </a:lnSpc>
              <a:spcAft>
                <a:spcPts val="600"/>
              </a:spcAft>
              <a:buFont typeface="Arial" panose="020B0604020202020204" pitchFamily="34" charset="0"/>
              <a:buChar char="•"/>
            </a:pPr>
            <a:r>
              <a:rPr lang="en-US" dirty="0"/>
              <a:t>Advocating for protecting the Rivers, stop nuclear waste dump at Chalk River etc.</a:t>
            </a:r>
          </a:p>
          <a:p>
            <a:pPr marL="285750" indent="-285750" algn="just">
              <a:lnSpc>
                <a:spcPct val="90000"/>
              </a:lnSpc>
              <a:spcAft>
                <a:spcPts val="600"/>
              </a:spcAft>
              <a:buFont typeface="Arial" panose="020B0604020202020204" pitchFamily="34" charset="0"/>
              <a:buChar char="•"/>
            </a:pPr>
            <a:r>
              <a:rPr lang="en-US" dirty="0"/>
              <a:t>Solid waste management, particularly single use plastics reduction</a:t>
            </a:r>
          </a:p>
          <a:p>
            <a:pPr marL="285750" indent="-285750">
              <a:lnSpc>
                <a:spcPct val="90000"/>
              </a:lnSpc>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p:txBody>
      </p:sp>
      <p:sp>
        <p:nvSpPr>
          <p:cNvPr id="7" name="TextBox 6">
            <a:extLst>
              <a:ext uri="{FF2B5EF4-FFF2-40B4-BE49-F238E27FC236}">
                <a16:creationId xmlns:a16="http://schemas.microsoft.com/office/drawing/2014/main" id="{261AEB39-7B6A-49D7-90F6-64418522E1EE}"/>
              </a:ext>
            </a:extLst>
          </p:cNvPr>
          <p:cNvSpPr txBox="1"/>
          <p:nvPr/>
        </p:nvSpPr>
        <p:spPr>
          <a:xfrm>
            <a:off x="105282" y="50189"/>
            <a:ext cx="7249247" cy="9823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dirty="0">
                <a:solidFill>
                  <a:schemeClr val="accent5">
                    <a:lumMod val="75000"/>
                  </a:schemeClr>
                </a:solidFill>
                <a:latin typeface="+mj-lt"/>
                <a:ea typeface="+mj-ea"/>
                <a:cs typeface="+mj-cs"/>
              </a:rPr>
              <a:t>Environment and Active Transportation Committee</a:t>
            </a:r>
          </a:p>
        </p:txBody>
      </p:sp>
      <p:sp>
        <p:nvSpPr>
          <p:cNvPr id="8" name="TextBox 7">
            <a:extLst>
              <a:ext uri="{FF2B5EF4-FFF2-40B4-BE49-F238E27FC236}">
                <a16:creationId xmlns:a16="http://schemas.microsoft.com/office/drawing/2014/main" id="{C5F4B918-5102-4F60-857F-FC00701B35D6}"/>
              </a:ext>
            </a:extLst>
          </p:cNvPr>
          <p:cNvSpPr txBox="1"/>
          <p:nvPr/>
        </p:nvSpPr>
        <p:spPr>
          <a:xfrm>
            <a:off x="174503" y="826751"/>
            <a:ext cx="4513007" cy="461665"/>
          </a:xfrm>
          <a:prstGeom prst="rect">
            <a:avLst/>
          </a:prstGeom>
          <a:noFill/>
        </p:spPr>
        <p:txBody>
          <a:bodyPr wrap="square" rtlCol="0">
            <a:spAutoFit/>
          </a:bodyPr>
          <a:lstStyle/>
          <a:p>
            <a:pPr>
              <a:spcAft>
                <a:spcPts val="600"/>
              </a:spcAft>
            </a:pPr>
            <a:r>
              <a:rPr lang="en-US" sz="2400" dirty="0">
                <a:solidFill>
                  <a:srgbClr val="D57271"/>
                </a:solidFill>
                <a:latin typeface="+mj-lt"/>
              </a:rPr>
              <a:t>Traffic and Transportation </a:t>
            </a:r>
            <a:endParaRPr lang="en-CA" sz="2400" dirty="0">
              <a:solidFill>
                <a:srgbClr val="D57271"/>
              </a:solidFill>
              <a:latin typeface="+mj-lt"/>
            </a:endParaRPr>
          </a:p>
        </p:txBody>
      </p:sp>
      <p:pic>
        <p:nvPicPr>
          <p:cNvPr id="9" name="Graphic 8" descr="Cycling">
            <a:extLst>
              <a:ext uri="{FF2B5EF4-FFF2-40B4-BE49-F238E27FC236}">
                <a16:creationId xmlns:a16="http://schemas.microsoft.com/office/drawing/2014/main" id="{729B519D-CDEC-4491-89C7-1A0BAB3D51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51414" y="4838597"/>
            <a:ext cx="1882878" cy="1882878"/>
          </a:xfrm>
          <a:prstGeom prst="rect">
            <a:avLst/>
          </a:prstGeom>
        </p:spPr>
      </p:pic>
      <p:sp>
        <p:nvSpPr>
          <p:cNvPr id="10" name="Slide Number Placeholder 3">
            <a:extLst>
              <a:ext uri="{FF2B5EF4-FFF2-40B4-BE49-F238E27FC236}">
                <a16:creationId xmlns:a16="http://schemas.microsoft.com/office/drawing/2014/main" id="{D1AA021A-8682-443A-A360-B3117723AA94}"/>
              </a:ext>
            </a:extLst>
          </p:cNvPr>
          <p:cNvSpPr>
            <a:spLocks noGrp="1"/>
          </p:cNvSpPr>
          <p:nvPr>
            <p:ph type="sldNum" sz="quarter" idx="12"/>
          </p:nvPr>
        </p:nvSpPr>
        <p:spPr>
          <a:xfrm>
            <a:off x="8610600" y="6356350"/>
            <a:ext cx="2743200" cy="365125"/>
          </a:xfrm>
        </p:spPr>
        <p:txBody>
          <a:bodyPr/>
          <a:lstStyle/>
          <a:p>
            <a:fld id="{A428E537-E56B-49CA-B596-52598082FBE8}" type="slidenum">
              <a:rPr lang="en-US" smtClean="0"/>
              <a:t>22</a:t>
            </a:fld>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B53AB1-10EE-4094-BAA1-C7C140976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Rainy scene">
            <a:extLst>
              <a:ext uri="{FF2B5EF4-FFF2-40B4-BE49-F238E27FC236}">
                <a16:creationId xmlns:a16="http://schemas.microsoft.com/office/drawing/2014/main" id="{0DC7C087-3BC5-4564-8001-CA103CD82D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685" y="3740034"/>
            <a:ext cx="3168155" cy="3168155"/>
          </a:xfrm>
          <a:prstGeom prst="rect">
            <a:avLst/>
          </a:prstGeom>
        </p:spPr>
      </p:pic>
      <p:pic>
        <p:nvPicPr>
          <p:cNvPr id="19" name="Content Placeholder 18" descr="Text&#10;&#10;Description automatically generated">
            <a:extLst>
              <a:ext uri="{FF2B5EF4-FFF2-40B4-BE49-F238E27FC236}">
                <a16:creationId xmlns:a16="http://schemas.microsoft.com/office/drawing/2014/main" id="{3529D2A0-35BF-9D4C-866D-C67C5C7ABDC9}"/>
              </a:ext>
            </a:extLst>
          </p:cNvPr>
          <p:cNvPicPr>
            <a:picLocks noGrp="1" noChangeAspect="1"/>
          </p:cNvPicPr>
          <p:nvPr>
            <p:ph idx="1"/>
          </p:nvPr>
        </p:nvPicPr>
        <p:blipFill>
          <a:blip r:embed="rId4"/>
          <a:stretch>
            <a:fillRect/>
          </a:stretch>
        </p:blipFill>
        <p:spPr>
          <a:xfrm>
            <a:off x="9375021" y="0"/>
            <a:ext cx="2813930" cy="2813930"/>
          </a:xfrm>
          <a:prstGeom prst="rect">
            <a:avLst/>
          </a:prstGeom>
        </p:spPr>
      </p:pic>
      <p:sp>
        <p:nvSpPr>
          <p:cNvPr id="20" name="TextBox 19">
            <a:extLst>
              <a:ext uri="{FF2B5EF4-FFF2-40B4-BE49-F238E27FC236}">
                <a16:creationId xmlns:a16="http://schemas.microsoft.com/office/drawing/2014/main" id="{3839562C-5EB6-B54B-87F3-0D94E60B7C0D}"/>
              </a:ext>
            </a:extLst>
          </p:cNvPr>
          <p:cNvSpPr txBox="1"/>
          <p:nvPr/>
        </p:nvSpPr>
        <p:spPr>
          <a:xfrm>
            <a:off x="3067621" y="1687117"/>
            <a:ext cx="6712620" cy="4836997"/>
          </a:xfrm>
          <a:prstGeom prst="rect">
            <a:avLst/>
          </a:prstGeom>
        </p:spPr>
        <p:txBody>
          <a:bodyPr vert="horz" lIns="91440" tIns="45720" rIns="91440" bIns="45720" rtlCol="0">
            <a:normAutofit/>
          </a:bodyPr>
          <a:lstStyle/>
          <a:p>
            <a:pPr marL="285750" indent="-285750">
              <a:spcAft>
                <a:spcPts val="600"/>
              </a:spcAft>
              <a:buFont typeface="Arial" panose="020B0604020202020204" pitchFamily="34" charset="0"/>
              <a:buChar char="•"/>
            </a:pPr>
            <a:br>
              <a:rPr lang="en-CA" dirty="0"/>
            </a:br>
            <a:r>
              <a:rPr lang="en-CA" dirty="0"/>
              <a:t>Friends of Lowertown Parks (FoLP) collaborative: Started August 2020</a:t>
            </a:r>
          </a:p>
          <a:p>
            <a:pPr marL="285750" indent="-285750">
              <a:spcAft>
                <a:spcPts val="600"/>
              </a:spcAft>
              <a:buFont typeface="Arial" panose="020B0604020202020204" pitchFamily="34" charset="0"/>
              <a:buChar char="•"/>
            </a:pPr>
            <a:r>
              <a:rPr lang="en-CA" dirty="0"/>
              <a:t>City of Ottawa Parks included: Bingham, Bordeleau, Cathcart Square, Cumberland, Jules Morin, Linear, MacDonald Gardens, Raphael Brunet, Rose Parks.</a:t>
            </a:r>
          </a:p>
          <a:p>
            <a:pPr marL="285750" indent="-285750">
              <a:spcAft>
                <a:spcPts val="600"/>
              </a:spcAft>
              <a:buFont typeface="Arial" panose="020B0604020202020204" pitchFamily="34" charset="0"/>
              <a:buChar char="•"/>
            </a:pPr>
            <a:r>
              <a:rPr lang="en-CA" dirty="0"/>
              <a:t>NCC Parks: King Edward, Majors Hill, Nepean Point Parks</a:t>
            </a:r>
          </a:p>
          <a:p>
            <a:pPr marL="285750" indent="-285750">
              <a:spcAft>
                <a:spcPts val="600"/>
              </a:spcAft>
              <a:buFont typeface="Arial" panose="020B0604020202020204" pitchFamily="34" charset="0"/>
              <a:buChar char="•"/>
            </a:pPr>
            <a:r>
              <a:rPr lang="en-CA" dirty="0"/>
              <a:t>Accomplishments to date: Connections with the various City departments, NCC and Councillor’s office promoting collaboration between local community and park management</a:t>
            </a:r>
          </a:p>
          <a:p>
            <a:pPr marL="285750" indent="-285750">
              <a:spcAft>
                <a:spcPts val="600"/>
              </a:spcAft>
              <a:buFont typeface="Arial" panose="020B0604020202020204" pitchFamily="34" charset="0"/>
              <a:buChar char="•"/>
            </a:pPr>
            <a:r>
              <a:rPr lang="en-CA" dirty="0"/>
              <a:t>Working towards inspiring pride in conserving our green spaces</a:t>
            </a:r>
          </a:p>
          <a:p>
            <a:pPr marL="285750" indent="-285750">
              <a:spcAft>
                <a:spcPts val="600"/>
              </a:spcAft>
              <a:buFont typeface="Arial" panose="020B0604020202020204" pitchFamily="34" charset="0"/>
              <a:buChar char="•"/>
            </a:pPr>
            <a:r>
              <a:rPr lang="en-CA" dirty="0"/>
              <a:t>Clean-up the Capital: Check the City of Ottawa website for Clean-up dates in the park</a:t>
            </a:r>
          </a:p>
          <a:p>
            <a:pPr marL="285750" indent="-285750">
              <a:lnSpc>
                <a:spcPct val="90000"/>
              </a:lnSpc>
              <a:spcAft>
                <a:spcPts val="600"/>
              </a:spcAft>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a:p>
            <a:pPr marL="285750" indent="-285750">
              <a:lnSpc>
                <a:spcPct val="90000"/>
              </a:lnSpc>
              <a:spcAft>
                <a:spcPts val="1200"/>
              </a:spcAft>
              <a:buFont typeface="Arial" panose="020B0604020202020204" pitchFamily="34" charset="0"/>
              <a:buChar char="•"/>
            </a:pPr>
            <a:endParaRPr lang="en-US" sz="1600" dirty="0"/>
          </a:p>
        </p:txBody>
      </p:sp>
      <p:sp>
        <p:nvSpPr>
          <p:cNvPr id="7" name="TextBox 6">
            <a:extLst>
              <a:ext uri="{FF2B5EF4-FFF2-40B4-BE49-F238E27FC236}">
                <a16:creationId xmlns:a16="http://schemas.microsoft.com/office/drawing/2014/main" id="{261AEB39-7B6A-49D7-90F6-64418522E1EE}"/>
              </a:ext>
            </a:extLst>
          </p:cNvPr>
          <p:cNvSpPr txBox="1"/>
          <p:nvPr/>
        </p:nvSpPr>
        <p:spPr>
          <a:xfrm>
            <a:off x="105282" y="50189"/>
            <a:ext cx="6318649" cy="9823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dirty="0">
                <a:solidFill>
                  <a:schemeClr val="accent5">
                    <a:lumMod val="75000"/>
                  </a:schemeClr>
                </a:solidFill>
                <a:latin typeface="+mj-lt"/>
              </a:rPr>
              <a:t>Environment and Active Transportation Committee</a:t>
            </a:r>
          </a:p>
        </p:txBody>
      </p:sp>
      <p:sp>
        <p:nvSpPr>
          <p:cNvPr id="8" name="TextBox 7">
            <a:extLst>
              <a:ext uri="{FF2B5EF4-FFF2-40B4-BE49-F238E27FC236}">
                <a16:creationId xmlns:a16="http://schemas.microsoft.com/office/drawing/2014/main" id="{C5F4B918-5102-4F60-857F-FC00701B35D6}"/>
              </a:ext>
            </a:extLst>
          </p:cNvPr>
          <p:cNvSpPr txBox="1"/>
          <p:nvPr/>
        </p:nvSpPr>
        <p:spPr>
          <a:xfrm>
            <a:off x="105282" y="1032489"/>
            <a:ext cx="4513007" cy="461665"/>
          </a:xfrm>
          <a:prstGeom prst="rect">
            <a:avLst/>
          </a:prstGeom>
          <a:noFill/>
        </p:spPr>
        <p:txBody>
          <a:bodyPr wrap="square" rtlCol="0">
            <a:spAutoFit/>
          </a:bodyPr>
          <a:lstStyle/>
          <a:p>
            <a:pPr>
              <a:spcAft>
                <a:spcPts val="600"/>
              </a:spcAft>
            </a:pPr>
            <a:r>
              <a:rPr lang="en-US" sz="2400" dirty="0">
                <a:solidFill>
                  <a:srgbClr val="D57271"/>
                </a:solidFill>
                <a:latin typeface="+mj-lt"/>
              </a:rPr>
              <a:t>Traffic and Transportation </a:t>
            </a:r>
            <a:endParaRPr lang="en-CA" sz="2400" dirty="0">
              <a:solidFill>
                <a:srgbClr val="D57271"/>
              </a:solidFill>
              <a:latin typeface="+mj-lt"/>
            </a:endParaRPr>
          </a:p>
        </p:txBody>
      </p:sp>
      <p:pic>
        <p:nvPicPr>
          <p:cNvPr id="4" name="Graphic 3" descr="Cycling">
            <a:extLst>
              <a:ext uri="{FF2B5EF4-FFF2-40B4-BE49-F238E27FC236}">
                <a16:creationId xmlns:a16="http://schemas.microsoft.com/office/drawing/2014/main" id="{D743ED70-28DE-440D-9117-E2E43ABA9A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51414" y="4641236"/>
            <a:ext cx="1882878" cy="1882878"/>
          </a:xfrm>
          <a:prstGeom prst="rect">
            <a:avLst/>
          </a:prstGeom>
        </p:spPr>
      </p:pic>
      <p:sp>
        <p:nvSpPr>
          <p:cNvPr id="11" name="Slide Number Placeholder 3">
            <a:extLst>
              <a:ext uri="{FF2B5EF4-FFF2-40B4-BE49-F238E27FC236}">
                <a16:creationId xmlns:a16="http://schemas.microsoft.com/office/drawing/2014/main" id="{6C0F6B90-33A6-44B3-886C-BDFC63057D2C}"/>
              </a:ext>
            </a:extLst>
          </p:cNvPr>
          <p:cNvSpPr>
            <a:spLocks noGrp="1"/>
          </p:cNvSpPr>
          <p:nvPr>
            <p:ph type="sldNum" sz="quarter" idx="12"/>
          </p:nvPr>
        </p:nvSpPr>
        <p:spPr>
          <a:xfrm>
            <a:off x="8610600" y="6356350"/>
            <a:ext cx="2743200" cy="365125"/>
          </a:xfrm>
        </p:spPr>
        <p:txBody>
          <a:bodyPr/>
          <a:lstStyle/>
          <a:p>
            <a:fld id="{A428E537-E56B-49CA-B596-52598082FBE8}" type="slidenum">
              <a:rPr lang="en-US" smtClean="0"/>
              <a:t>23</a:t>
            </a:fld>
            <a:endParaRPr lang="en-US" dirty="0"/>
          </a:p>
        </p:txBody>
      </p:sp>
    </p:spTree>
    <p:extLst>
      <p:ext uri="{BB962C8B-B14F-4D97-AF65-F5344CB8AC3E}">
        <p14:creationId xmlns:p14="http://schemas.microsoft.com/office/powerpoint/2010/main" val="2726646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4DA18A-CC10-7A48-9EAD-63527A4BA712}"/>
              </a:ext>
            </a:extLst>
          </p:cNvPr>
          <p:cNvSpPr>
            <a:spLocks noGrp="1"/>
          </p:cNvSpPr>
          <p:nvPr>
            <p:ph type="title"/>
          </p:nvPr>
        </p:nvSpPr>
        <p:spPr>
          <a:xfrm>
            <a:off x="535386" y="285135"/>
            <a:ext cx="11047013" cy="598720"/>
          </a:xfrm>
        </p:spPr>
        <p:txBody>
          <a:bodyPr anchor="b">
            <a:normAutofit/>
          </a:bodyPr>
          <a:lstStyle/>
          <a:p>
            <a:r>
              <a:rPr lang="en-US" sz="2800" dirty="0">
                <a:solidFill>
                  <a:srgbClr val="9F9993"/>
                </a:solidFill>
              </a:rPr>
              <a:t>Conclusion: What’s Next</a:t>
            </a:r>
          </a:p>
        </p:txBody>
      </p:sp>
      <p:sp>
        <p:nvSpPr>
          <p:cNvPr id="47"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18" descr="Text&#10;&#10;Description automatically generated">
            <a:extLst>
              <a:ext uri="{FF2B5EF4-FFF2-40B4-BE49-F238E27FC236}">
                <a16:creationId xmlns:a16="http://schemas.microsoft.com/office/drawing/2014/main" id="{2E82D441-403A-48B3-AFF4-7B1D6E25A83F}"/>
              </a:ext>
            </a:extLst>
          </p:cNvPr>
          <p:cNvPicPr>
            <a:picLocks noChangeAspect="1"/>
          </p:cNvPicPr>
          <p:nvPr/>
        </p:nvPicPr>
        <p:blipFill rotWithShape="1">
          <a:blip r:embed="rId2"/>
          <a:srcRect l="2971" r="2769"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5" name="Slide Number Placeholder 4">
            <a:extLst>
              <a:ext uri="{FF2B5EF4-FFF2-40B4-BE49-F238E27FC236}">
                <a16:creationId xmlns:a16="http://schemas.microsoft.com/office/drawing/2014/main" id="{09E8279C-B244-43A2-BA19-A7C322645817}"/>
              </a:ext>
            </a:extLst>
          </p:cNvPr>
          <p:cNvSpPr>
            <a:spLocks noGrp="1"/>
          </p:cNvSpPr>
          <p:nvPr>
            <p:ph type="sldNum" sz="quarter" idx="12"/>
          </p:nvPr>
        </p:nvSpPr>
        <p:spPr>
          <a:xfrm>
            <a:off x="8610600" y="6356350"/>
            <a:ext cx="2743200" cy="365125"/>
          </a:xfrm>
        </p:spPr>
        <p:txBody>
          <a:bodyPr>
            <a:normAutofit/>
          </a:bodyPr>
          <a:lstStyle/>
          <a:p>
            <a:pPr>
              <a:spcAft>
                <a:spcPts val="600"/>
              </a:spcAft>
            </a:pPr>
            <a:fld id="{A428E537-E56B-49CA-B596-52598082FBE8}" type="slidenum">
              <a:rPr lang="en-US"/>
              <a:pPr>
                <a:spcAft>
                  <a:spcPts val="600"/>
                </a:spcAft>
              </a:pPr>
              <a:t>24</a:t>
            </a:fld>
            <a:endParaRPr lang="en-US" dirty="0"/>
          </a:p>
        </p:txBody>
      </p:sp>
      <p:graphicFrame>
        <p:nvGraphicFramePr>
          <p:cNvPr id="9" name="Content Placeholder 2">
            <a:extLst>
              <a:ext uri="{FF2B5EF4-FFF2-40B4-BE49-F238E27FC236}">
                <a16:creationId xmlns:a16="http://schemas.microsoft.com/office/drawing/2014/main" id="{ED68DA27-EF8F-437B-B4B2-ADB56780EA87}"/>
              </a:ext>
            </a:extLst>
          </p:cNvPr>
          <p:cNvGraphicFramePr>
            <a:graphicFrameLocks noGrp="1"/>
          </p:cNvGraphicFramePr>
          <p:nvPr>
            <p:extLst>
              <p:ext uri="{D42A27DB-BD31-4B8C-83A1-F6EECF244321}">
                <p14:modId xmlns:p14="http://schemas.microsoft.com/office/powerpoint/2010/main" val="2398918536"/>
              </p:ext>
            </p:extLst>
          </p:nvPr>
        </p:nvGraphicFramePr>
        <p:xfrm>
          <a:off x="4905955" y="2071316"/>
          <a:ext cx="6713552"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1758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1A85F001-017F-4743-A1F5-68C0BE1006D4}"/>
              </a:ext>
            </a:extLst>
          </p:cNvPr>
          <p:cNvSpPr>
            <a:spLocks noGrp="1"/>
          </p:cNvSpPr>
          <p:nvPr>
            <p:ph type="title"/>
          </p:nvPr>
        </p:nvSpPr>
        <p:spPr>
          <a:xfrm>
            <a:off x="270331" y="195943"/>
            <a:ext cx="5457824" cy="746449"/>
          </a:xfrm>
        </p:spPr>
        <p:txBody>
          <a:bodyPr vert="horz" lIns="91440" tIns="45720" rIns="91440" bIns="45720" rtlCol="0" anchor="ctr">
            <a:normAutofit fontScale="90000"/>
          </a:bodyPr>
          <a:lstStyle/>
          <a:p>
            <a:r>
              <a:rPr lang="en-US" sz="3100" kern="1200" dirty="0">
                <a:solidFill>
                  <a:srgbClr val="009999"/>
                </a:solidFill>
                <a:latin typeface="+mj-lt"/>
                <a:ea typeface="+mj-ea"/>
                <a:cs typeface="+mj-cs"/>
              </a:rPr>
              <a:t>LCA Planning Committee </a:t>
            </a:r>
            <a:br>
              <a:rPr lang="en-US" sz="3700" kern="1200" dirty="0">
                <a:solidFill>
                  <a:schemeClr val="accent1"/>
                </a:solidFill>
                <a:latin typeface="+mj-lt"/>
                <a:ea typeface="+mj-ea"/>
                <a:cs typeface="+mj-cs"/>
              </a:rPr>
            </a:br>
            <a:r>
              <a:rPr lang="en-US" sz="2800" kern="1200" dirty="0">
                <a:solidFill>
                  <a:schemeClr val="bg1">
                    <a:lumMod val="50000"/>
                  </a:schemeClr>
                </a:solidFill>
                <a:latin typeface="+mj-lt"/>
                <a:ea typeface="+mj-ea"/>
                <a:cs typeface="+mj-cs"/>
              </a:rPr>
              <a:t>Construction Approved</a:t>
            </a:r>
            <a:endParaRPr lang="en-US" sz="3700" kern="1200" dirty="0">
              <a:solidFill>
                <a:schemeClr val="bg1">
                  <a:lumMod val="50000"/>
                </a:schemeClr>
              </a:solidFill>
              <a:latin typeface="+mj-lt"/>
              <a:ea typeface="+mj-ea"/>
              <a:cs typeface="+mj-cs"/>
            </a:endParaRPr>
          </a:p>
        </p:txBody>
      </p:sp>
      <p:pic>
        <p:nvPicPr>
          <p:cNvPr id="1029" name="Picture 5">
            <a:extLst>
              <a:ext uri="{FF2B5EF4-FFF2-40B4-BE49-F238E27FC236}">
                <a16:creationId xmlns:a16="http://schemas.microsoft.com/office/drawing/2014/main" id="{56C24FA2-4D97-4B39-966C-2736F94C39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39" r="12709" b="-4"/>
          <a:stretch/>
        </p:blipFill>
        <p:spPr bwMode="auto">
          <a:xfrm>
            <a:off x="5995436" y="1"/>
            <a:ext cx="3016307" cy="2223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D5B2F4-F7DC-4C2F-BDB8-DB17EECB5B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0" r="10717" b="-4"/>
          <a:stretch/>
        </p:blipFill>
        <p:spPr bwMode="auto">
          <a:xfrm>
            <a:off x="9188878" y="10"/>
            <a:ext cx="3003123" cy="16794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D6D4923-AE5F-476C-95FA-170A27D96058}"/>
              </a:ext>
            </a:extLst>
          </p:cNvPr>
          <p:cNvSpPr/>
          <p:nvPr/>
        </p:nvSpPr>
        <p:spPr>
          <a:xfrm>
            <a:off x="418088" y="1138335"/>
            <a:ext cx="5049900" cy="4870579"/>
          </a:xfrm>
          <a:prstGeom prst="rect">
            <a:avLst/>
          </a:prstGeom>
        </p:spPr>
        <p:txBody>
          <a:bodyPr vert="horz" lIns="91440" tIns="45720" rIns="91440" bIns="45720" rtlCol="0">
            <a:normAutofit lnSpcReduction="10000"/>
          </a:bodyPr>
          <a:lstStyle/>
          <a:p>
            <a:pPr fontAlgn="base">
              <a:lnSpc>
                <a:spcPct val="90000"/>
              </a:lnSpc>
              <a:spcAft>
                <a:spcPts val="600"/>
              </a:spcAft>
            </a:pPr>
            <a:endParaRPr lang="en-US" sz="1600" b="1" dirty="0"/>
          </a:p>
          <a:p>
            <a:pPr fontAlgn="base">
              <a:lnSpc>
                <a:spcPct val="90000"/>
              </a:lnSpc>
              <a:spcAft>
                <a:spcPts val="600"/>
              </a:spcAft>
            </a:pPr>
            <a:r>
              <a:rPr lang="en-US" sz="1600" b="1" dirty="0"/>
              <a:t>201-213 Rideau</a:t>
            </a:r>
            <a:r>
              <a:rPr lang="en-US" sz="1600" dirty="0"/>
              <a:t> - Prince Development’s 24-storey hotel/condo between Dalhousie and Cumberland</a:t>
            </a:r>
          </a:p>
          <a:p>
            <a:pPr fontAlgn="base">
              <a:lnSpc>
                <a:spcPct val="90000"/>
              </a:lnSpc>
              <a:spcAft>
                <a:spcPts val="600"/>
              </a:spcAft>
            </a:pPr>
            <a:endParaRPr lang="en-US" sz="1600" b="1" dirty="0"/>
          </a:p>
          <a:p>
            <a:pPr fontAlgn="base">
              <a:lnSpc>
                <a:spcPct val="90000"/>
              </a:lnSpc>
              <a:spcAft>
                <a:spcPts val="600"/>
              </a:spcAft>
            </a:pPr>
            <a:r>
              <a:rPr lang="en-US" sz="1600" b="1" dirty="0"/>
              <a:t>180 George,</a:t>
            </a:r>
            <a:r>
              <a:rPr lang="en-US" sz="1600" dirty="0"/>
              <a:t> </a:t>
            </a:r>
            <a:r>
              <a:rPr lang="en-US" sz="1600" b="1" dirty="0"/>
              <a:t>245 Rideau </a:t>
            </a:r>
            <a:r>
              <a:rPr lang="en-US" sz="1600" dirty="0"/>
              <a:t>- Claridge Plaza, now under construction at the old Metro</a:t>
            </a:r>
          </a:p>
          <a:p>
            <a:pPr fontAlgn="base">
              <a:lnSpc>
                <a:spcPct val="90000"/>
              </a:lnSpc>
              <a:spcAft>
                <a:spcPts val="600"/>
              </a:spcAft>
            </a:pPr>
            <a:endParaRPr lang="en-US" sz="1600" b="1" dirty="0"/>
          </a:p>
          <a:p>
            <a:pPr fontAlgn="base">
              <a:lnSpc>
                <a:spcPct val="90000"/>
              </a:lnSpc>
              <a:spcAft>
                <a:spcPts val="600"/>
              </a:spcAft>
            </a:pPr>
            <a:r>
              <a:rPr lang="en-US" sz="1600" b="1" dirty="0"/>
              <a:t>73 Guigues</a:t>
            </a:r>
            <a:r>
              <a:rPr lang="en-US" sz="1600" dirty="0"/>
              <a:t> - three-storey, seven-unit townhouse at Parent Avenue</a:t>
            </a:r>
          </a:p>
          <a:p>
            <a:pPr fontAlgn="base">
              <a:lnSpc>
                <a:spcPct val="90000"/>
              </a:lnSpc>
              <a:spcAft>
                <a:spcPts val="600"/>
              </a:spcAft>
            </a:pPr>
            <a:endParaRPr lang="en-US" sz="1600" b="1" dirty="0"/>
          </a:p>
          <a:p>
            <a:pPr fontAlgn="base">
              <a:lnSpc>
                <a:spcPct val="90000"/>
              </a:lnSpc>
              <a:spcAft>
                <a:spcPts val="600"/>
              </a:spcAft>
            </a:pPr>
            <a:r>
              <a:rPr lang="en-US" sz="1600" b="1" dirty="0"/>
              <a:t>1 Rideau </a:t>
            </a:r>
            <a:r>
              <a:rPr lang="en-US" sz="1600" dirty="0"/>
              <a:t>- Approved Site Plan to construct an addition at the rear of the Château Laurier hotel</a:t>
            </a:r>
          </a:p>
          <a:p>
            <a:pPr fontAlgn="base">
              <a:lnSpc>
                <a:spcPct val="90000"/>
              </a:lnSpc>
              <a:spcAft>
                <a:spcPts val="600"/>
              </a:spcAft>
            </a:pPr>
            <a:endParaRPr lang="en-US" sz="1600" b="1" dirty="0"/>
          </a:p>
          <a:p>
            <a:pPr fontAlgn="base">
              <a:lnSpc>
                <a:spcPct val="90000"/>
              </a:lnSpc>
              <a:spcAft>
                <a:spcPts val="600"/>
              </a:spcAft>
            </a:pPr>
            <a:r>
              <a:rPr lang="en-US" sz="1600" b="1" dirty="0"/>
              <a:t>151, 153 Chapel</a:t>
            </a:r>
            <a:r>
              <a:rPr lang="en-US" sz="1600" dirty="0"/>
              <a:t> - Trinity Development’s two, 25-storey residential towers</a:t>
            </a:r>
          </a:p>
          <a:p>
            <a:pPr fontAlgn="base">
              <a:lnSpc>
                <a:spcPct val="90000"/>
              </a:lnSpc>
              <a:spcAft>
                <a:spcPts val="600"/>
              </a:spcAft>
            </a:pPr>
            <a:endParaRPr lang="en-US" sz="1600" b="1" dirty="0"/>
          </a:p>
          <a:p>
            <a:pPr fontAlgn="base">
              <a:lnSpc>
                <a:spcPct val="90000"/>
              </a:lnSpc>
              <a:spcAft>
                <a:spcPts val="600"/>
              </a:spcAft>
            </a:pPr>
            <a:r>
              <a:rPr lang="en-US" sz="1600" b="1" dirty="0"/>
              <a:t>541-545 Rideau </a:t>
            </a:r>
            <a:r>
              <a:rPr lang="en-US" sz="1600" dirty="0"/>
              <a:t>- Chenier Group’s 9 storey mixed use apartment building</a:t>
            </a:r>
          </a:p>
          <a:p>
            <a:pPr fontAlgn="base">
              <a:lnSpc>
                <a:spcPct val="90000"/>
              </a:lnSpc>
              <a:spcAft>
                <a:spcPts val="600"/>
              </a:spcAft>
            </a:pPr>
            <a:endParaRPr lang="en-US" sz="1600" dirty="0"/>
          </a:p>
        </p:txBody>
      </p:sp>
      <p:pic>
        <p:nvPicPr>
          <p:cNvPr id="1030" name="Picture 6">
            <a:extLst>
              <a:ext uri="{FF2B5EF4-FFF2-40B4-BE49-F238E27FC236}">
                <a16:creationId xmlns:a16="http://schemas.microsoft.com/office/drawing/2014/main" id="{DCBAEA78-7792-4708-9184-AAAA2BA7FE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53"/>
          <a:stretch/>
        </p:blipFill>
        <p:spPr bwMode="auto">
          <a:xfrm>
            <a:off x="5995437" y="2384215"/>
            <a:ext cx="3016307" cy="223418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5D10A6AF-71DC-4C30-BA7A-AE18F270AD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38"/>
          <a:stretch/>
        </p:blipFill>
        <p:spPr bwMode="auto">
          <a:xfrm>
            <a:off x="9188877" y="1843285"/>
            <a:ext cx="3003123" cy="206498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C31AF4A1-CEAA-4100-9E64-136843ADB7E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260" r="1695" b="4"/>
          <a:stretch/>
        </p:blipFill>
        <p:spPr bwMode="auto">
          <a:xfrm>
            <a:off x="5995436" y="4790113"/>
            <a:ext cx="3016307" cy="20678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CCFFDB9-FCCD-4157-800E-9B8B03B6DCE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10" r="788" b="3"/>
          <a:stretch/>
        </p:blipFill>
        <p:spPr bwMode="auto">
          <a:xfrm rot="5400000">
            <a:off x="9479324" y="3699372"/>
            <a:ext cx="2361518" cy="28761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84E4F97-2D72-4956-920E-0D38D64C5386}"/>
              </a:ext>
            </a:extLst>
          </p:cNvPr>
          <p:cNvSpPr txBox="1"/>
          <p:nvPr/>
        </p:nvSpPr>
        <p:spPr>
          <a:xfrm>
            <a:off x="5995435" y="1964807"/>
            <a:ext cx="1266825" cy="258532"/>
          </a:xfrm>
          <a:prstGeom prst="rect">
            <a:avLst/>
          </a:prstGeom>
          <a:solidFill>
            <a:schemeClr val="bg1"/>
          </a:solidFill>
        </p:spPr>
        <p:txBody>
          <a:bodyPr wrap="square" rtlCol="0">
            <a:spAutoFit/>
          </a:bodyPr>
          <a:lstStyle/>
          <a:p>
            <a:pPr fontAlgn="base">
              <a:lnSpc>
                <a:spcPct val="90000"/>
              </a:lnSpc>
              <a:spcAft>
                <a:spcPts val="600"/>
              </a:spcAft>
            </a:pPr>
            <a:r>
              <a:rPr lang="en-US" sz="1200" b="1" dirty="0"/>
              <a:t>201-213 Rideau</a:t>
            </a:r>
            <a:r>
              <a:rPr lang="en-US" sz="1200" dirty="0"/>
              <a:t> </a:t>
            </a:r>
            <a:endParaRPr lang="en-CA" sz="1200" dirty="0"/>
          </a:p>
        </p:txBody>
      </p:sp>
      <p:sp>
        <p:nvSpPr>
          <p:cNvPr id="20" name="TextBox 19">
            <a:extLst>
              <a:ext uri="{FF2B5EF4-FFF2-40B4-BE49-F238E27FC236}">
                <a16:creationId xmlns:a16="http://schemas.microsoft.com/office/drawing/2014/main" id="{A261623A-5891-4A40-92B9-9E03ECF655F6}"/>
              </a:ext>
            </a:extLst>
          </p:cNvPr>
          <p:cNvSpPr txBox="1"/>
          <p:nvPr/>
        </p:nvSpPr>
        <p:spPr>
          <a:xfrm>
            <a:off x="9145462" y="1427892"/>
            <a:ext cx="1732088" cy="258532"/>
          </a:xfrm>
          <a:prstGeom prst="rect">
            <a:avLst/>
          </a:prstGeom>
          <a:solidFill>
            <a:schemeClr val="bg1"/>
          </a:solidFill>
        </p:spPr>
        <p:txBody>
          <a:bodyPr wrap="square" rtlCol="0">
            <a:spAutoFit/>
          </a:bodyPr>
          <a:lstStyle/>
          <a:p>
            <a:pPr fontAlgn="base">
              <a:lnSpc>
                <a:spcPct val="90000"/>
              </a:lnSpc>
              <a:spcAft>
                <a:spcPts val="600"/>
              </a:spcAft>
            </a:pPr>
            <a:r>
              <a:rPr lang="en-US" sz="1200" b="1" dirty="0"/>
              <a:t>180 George,</a:t>
            </a:r>
            <a:r>
              <a:rPr lang="en-US" sz="1200" dirty="0"/>
              <a:t> </a:t>
            </a:r>
            <a:r>
              <a:rPr lang="en-US" sz="1200" b="1" dirty="0"/>
              <a:t>245 Rideau</a:t>
            </a:r>
            <a:endParaRPr lang="en-CA" sz="1200" dirty="0"/>
          </a:p>
        </p:txBody>
      </p:sp>
      <p:sp>
        <p:nvSpPr>
          <p:cNvPr id="21" name="TextBox 20">
            <a:extLst>
              <a:ext uri="{FF2B5EF4-FFF2-40B4-BE49-F238E27FC236}">
                <a16:creationId xmlns:a16="http://schemas.microsoft.com/office/drawing/2014/main" id="{456FD77E-E962-48B3-964D-07244DAD9A92}"/>
              </a:ext>
            </a:extLst>
          </p:cNvPr>
          <p:cNvSpPr txBox="1"/>
          <p:nvPr/>
        </p:nvSpPr>
        <p:spPr>
          <a:xfrm>
            <a:off x="5995435" y="4374175"/>
            <a:ext cx="1732088" cy="258532"/>
          </a:xfrm>
          <a:prstGeom prst="rect">
            <a:avLst/>
          </a:prstGeom>
          <a:solidFill>
            <a:schemeClr val="bg1"/>
          </a:solidFill>
        </p:spPr>
        <p:txBody>
          <a:bodyPr wrap="square" rtlCol="0">
            <a:spAutoFit/>
          </a:bodyPr>
          <a:lstStyle/>
          <a:p>
            <a:pPr fontAlgn="base">
              <a:lnSpc>
                <a:spcPct val="90000"/>
              </a:lnSpc>
              <a:spcAft>
                <a:spcPts val="600"/>
              </a:spcAft>
            </a:pPr>
            <a:r>
              <a:rPr lang="en-US" sz="1200" b="1" dirty="0"/>
              <a:t>73 Guigues</a:t>
            </a:r>
            <a:endParaRPr lang="en-CA" sz="1200" dirty="0"/>
          </a:p>
        </p:txBody>
      </p:sp>
      <p:sp>
        <p:nvSpPr>
          <p:cNvPr id="22" name="TextBox 21">
            <a:extLst>
              <a:ext uri="{FF2B5EF4-FFF2-40B4-BE49-F238E27FC236}">
                <a16:creationId xmlns:a16="http://schemas.microsoft.com/office/drawing/2014/main" id="{DF66D431-C262-48B8-B3AF-38C50A617466}"/>
              </a:ext>
            </a:extLst>
          </p:cNvPr>
          <p:cNvSpPr txBox="1"/>
          <p:nvPr/>
        </p:nvSpPr>
        <p:spPr>
          <a:xfrm>
            <a:off x="9181451" y="3649739"/>
            <a:ext cx="1732088" cy="258532"/>
          </a:xfrm>
          <a:prstGeom prst="rect">
            <a:avLst/>
          </a:prstGeom>
          <a:solidFill>
            <a:schemeClr val="bg1"/>
          </a:solidFill>
        </p:spPr>
        <p:txBody>
          <a:bodyPr wrap="square" rtlCol="0">
            <a:spAutoFit/>
          </a:bodyPr>
          <a:lstStyle/>
          <a:p>
            <a:pPr fontAlgn="base">
              <a:lnSpc>
                <a:spcPct val="90000"/>
              </a:lnSpc>
              <a:spcAft>
                <a:spcPts val="600"/>
              </a:spcAft>
            </a:pPr>
            <a:r>
              <a:rPr lang="en-US" sz="1200" b="1" dirty="0"/>
              <a:t>1 Rideau</a:t>
            </a:r>
            <a:endParaRPr lang="en-CA" sz="1200" dirty="0"/>
          </a:p>
        </p:txBody>
      </p:sp>
      <p:sp>
        <p:nvSpPr>
          <p:cNvPr id="23" name="TextBox 22">
            <a:extLst>
              <a:ext uri="{FF2B5EF4-FFF2-40B4-BE49-F238E27FC236}">
                <a16:creationId xmlns:a16="http://schemas.microsoft.com/office/drawing/2014/main" id="{DDA56ADC-E5E8-4CA4-BBEF-03984D0DFA80}"/>
              </a:ext>
            </a:extLst>
          </p:cNvPr>
          <p:cNvSpPr txBox="1"/>
          <p:nvPr/>
        </p:nvSpPr>
        <p:spPr>
          <a:xfrm>
            <a:off x="5995435" y="6608355"/>
            <a:ext cx="1732088" cy="258532"/>
          </a:xfrm>
          <a:prstGeom prst="rect">
            <a:avLst/>
          </a:prstGeom>
          <a:solidFill>
            <a:schemeClr val="bg1"/>
          </a:solidFill>
        </p:spPr>
        <p:txBody>
          <a:bodyPr wrap="square" rtlCol="0">
            <a:spAutoFit/>
          </a:bodyPr>
          <a:lstStyle/>
          <a:p>
            <a:pPr fontAlgn="base">
              <a:lnSpc>
                <a:spcPct val="90000"/>
              </a:lnSpc>
              <a:spcAft>
                <a:spcPts val="600"/>
              </a:spcAft>
            </a:pPr>
            <a:r>
              <a:rPr lang="en-US" sz="1200" b="1" dirty="0"/>
              <a:t>151, 153 Chapel</a:t>
            </a:r>
            <a:endParaRPr lang="en-CA" sz="1200" dirty="0"/>
          </a:p>
        </p:txBody>
      </p:sp>
      <p:sp>
        <p:nvSpPr>
          <p:cNvPr id="24" name="TextBox 23">
            <a:extLst>
              <a:ext uri="{FF2B5EF4-FFF2-40B4-BE49-F238E27FC236}">
                <a16:creationId xmlns:a16="http://schemas.microsoft.com/office/drawing/2014/main" id="{128C77BB-AF4B-46EB-8B04-0A8FDB30744E}"/>
              </a:ext>
            </a:extLst>
          </p:cNvPr>
          <p:cNvSpPr txBox="1"/>
          <p:nvPr/>
        </p:nvSpPr>
        <p:spPr>
          <a:xfrm>
            <a:off x="9181451" y="6059659"/>
            <a:ext cx="1658836" cy="258532"/>
          </a:xfrm>
          <a:prstGeom prst="rect">
            <a:avLst/>
          </a:prstGeom>
          <a:solidFill>
            <a:schemeClr val="bg1"/>
          </a:solidFill>
        </p:spPr>
        <p:txBody>
          <a:bodyPr wrap="square" rtlCol="0">
            <a:spAutoFit/>
          </a:bodyPr>
          <a:lstStyle/>
          <a:p>
            <a:pPr fontAlgn="base">
              <a:lnSpc>
                <a:spcPct val="90000"/>
              </a:lnSpc>
              <a:spcAft>
                <a:spcPts val="600"/>
              </a:spcAft>
            </a:pPr>
            <a:r>
              <a:rPr lang="en-US" sz="1200" b="1" dirty="0"/>
              <a:t>541-545 Rideau</a:t>
            </a:r>
            <a:endParaRPr lang="en-CA" sz="1200" dirty="0"/>
          </a:p>
        </p:txBody>
      </p:sp>
      <p:sp>
        <p:nvSpPr>
          <p:cNvPr id="4" name="Slide Number Placeholder 3">
            <a:extLst>
              <a:ext uri="{FF2B5EF4-FFF2-40B4-BE49-F238E27FC236}">
                <a16:creationId xmlns:a16="http://schemas.microsoft.com/office/drawing/2014/main" id="{89815A0F-6B9E-4707-B27E-A5BBF9A8959D}"/>
              </a:ext>
            </a:extLst>
          </p:cNvPr>
          <p:cNvSpPr>
            <a:spLocks noGrp="1"/>
          </p:cNvSpPr>
          <p:nvPr>
            <p:ph type="sldNum" sz="quarter" idx="12"/>
          </p:nvPr>
        </p:nvSpPr>
        <p:spPr/>
        <p:txBody>
          <a:bodyPr/>
          <a:lstStyle/>
          <a:p>
            <a:fld id="{A428E537-E56B-49CA-B596-52598082FBE8}" type="slidenum">
              <a:rPr lang="en-US" smtClean="0"/>
              <a:t>3</a:t>
            </a:fld>
            <a:endParaRPr lang="en-US" dirty="0"/>
          </a:p>
        </p:txBody>
      </p:sp>
    </p:spTree>
    <p:extLst>
      <p:ext uri="{BB962C8B-B14F-4D97-AF65-F5344CB8AC3E}">
        <p14:creationId xmlns:p14="http://schemas.microsoft.com/office/powerpoint/2010/main" val="2462950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019CCE-B447-4712-A494-7A7FB0C62B4F}"/>
              </a:ext>
            </a:extLst>
          </p:cNvPr>
          <p:cNvSpPr/>
          <p:nvPr/>
        </p:nvSpPr>
        <p:spPr>
          <a:xfrm>
            <a:off x="12327777" y="1685042"/>
            <a:ext cx="6096000" cy="2862322"/>
          </a:xfrm>
          <a:prstGeom prst="rect">
            <a:avLst/>
          </a:prstGeom>
        </p:spPr>
        <p:txBody>
          <a:bodyPr>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pSp>
        <p:nvGrpSpPr>
          <p:cNvPr id="26" name="Group 25">
            <a:extLst>
              <a:ext uri="{FF2B5EF4-FFF2-40B4-BE49-F238E27FC236}">
                <a16:creationId xmlns:a16="http://schemas.microsoft.com/office/drawing/2014/main" id="{7F45BA88-298B-4E96-8787-2A96C92C22D4}"/>
              </a:ext>
            </a:extLst>
          </p:cNvPr>
          <p:cNvGrpSpPr/>
          <p:nvPr/>
        </p:nvGrpSpPr>
        <p:grpSpPr>
          <a:xfrm>
            <a:off x="147586" y="991864"/>
            <a:ext cx="11870026" cy="5624836"/>
            <a:chOff x="36276" y="1215146"/>
            <a:chExt cx="11870026" cy="5624836"/>
          </a:xfrm>
        </p:grpSpPr>
        <p:pic>
          <p:nvPicPr>
            <p:cNvPr id="2097" name="Picture 49">
              <a:extLst>
                <a:ext uri="{FF2B5EF4-FFF2-40B4-BE49-F238E27FC236}">
                  <a16:creationId xmlns:a16="http://schemas.microsoft.com/office/drawing/2014/main" id="{81A0C2AD-0A37-45AE-B852-B70DBBB48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33" y="3240323"/>
              <a:ext cx="2899522" cy="1428750"/>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C534584-20A4-40C5-9393-2C067EFD3920}"/>
                </a:ext>
              </a:extLst>
            </p:cNvPr>
            <p:cNvGrpSpPr/>
            <p:nvPr/>
          </p:nvGrpSpPr>
          <p:grpSpPr>
            <a:xfrm>
              <a:off x="36276" y="1215146"/>
              <a:ext cx="11870026" cy="5624836"/>
              <a:chOff x="36276" y="1215146"/>
              <a:chExt cx="11870026" cy="5624836"/>
            </a:xfrm>
          </p:grpSpPr>
          <p:pic>
            <p:nvPicPr>
              <p:cNvPr id="2089" name="Picture 41">
                <a:extLst>
                  <a:ext uri="{FF2B5EF4-FFF2-40B4-BE49-F238E27FC236}">
                    <a16:creationId xmlns:a16="http://schemas.microsoft.com/office/drawing/2014/main" id="{8F6BA5EE-7479-4693-A5B9-2B9B5E5CE4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33" y="1215147"/>
                <a:ext cx="2937822" cy="1652526"/>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43">
                <a:extLst>
                  <a:ext uri="{FF2B5EF4-FFF2-40B4-BE49-F238E27FC236}">
                    <a16:creationId xmlns:a16="http://schemas.microsoft.com/office/drawing/2014/main" id="{3A445947-51A1-409D-8E01-3AE838E7D8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737" y="1292699"/>
                <a:ext cx="2627377" cy="1497423"/>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45">
                <a:extLst>
                  <a:ext uri="{FF2B5EF4-FFF2-40B4-BE49-F238E27FC236}">
                    <a16:creationId xmlns:a16="http://schemas.microsoft.com/office/drawing/2014/main" id="{EBBFC451-7C16-47D4-9CA9-9970B63C2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3495" y="1355610"/>
                <a:ext cx="278354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47">
                <a:extLst>
                  <a:ext uri="{FF2B5EF4-FFF2-40B4-BE49-F238E27FC236}">
                    <a16:creationId xmlns:a16="http://schemas.microsoft.com/office/drawing/2014/main" id="{8F724C76-730F-4819-A253-975AE5855E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02557" y="1215146"/>
                <a:ext cx="2687957" cy="1574975"/>
              </a:xfrm>
              <a:prstGeom prst="rect">
                <a:avLst/>
              </a:prstGeom>
              <a:noFill/>
              <a:extLst>
                <a:ext uri="{909E8E84-426E-40DD-AFC4-6F175D3DCCD1}">
                  <a14:hiddenFill xmlns:a14="http://schemas.microsoft.com/office/drawing/2010/main">
                    <a:solidFill>
                      <a:srgbClr val="FFFFFF"/>
                    </a:solidFill>
                  </a14:hiddenFill>
                </a:ext>
              </a:extLst>
            </p:spPr>
          </p:pic>
          <p:pic>
            <p:nvPicPr>
              <p:cNvPr id="2099" name="Picture 51">
                <a:extLst>
                  <a:ext uri="{FF2B5EF4-FFF2-40B4-BE49-F238E27FC236}">
                    <a16:creationId xmlns:a16="http://schemas.microsoft.com/office/drawing/2014/main" id="{0A0FFE72-5378-4297-8D2A-9F29A0E13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7880" y="3240323"/>
                <a:ext cx="2899522"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101" name="Picture 53">
                <a:extLst>
                  <a:ext uri="{FF2B5EF4-FFF2-40B4-BE49-F238E27FC236}">
                    <a16:creationId xmlns:a16="http://schemas.microsoft.com/office/drawing/2014/main" id="{6CE20A23-7D4F-492F-840F-FDDC1DCEC9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9627" y="3240323"/>
                <a:ext cx="2666321" cy="1428749"/>
              </a:xfrm>
              <a:prstGeom prst="rect">
                <a:avLst/>
              </a:prstGeom>
              <a:noFill/>
              <a:extLst>
                <a:ext uri="{909E8E84-426E-40DD-AFC4-6F175D3DCCD1}">
                  <a14:hiddenFill xmlns:a14="http://schemas.microsoft.com/office/drawing/2010/main">
                    <a:solidFill>
                      <a:srgbClr val="FFFFFF"/>
                    </a:solidFill>
                  </a14:hiddenFill>
                </a:ext>
              </a:extLst>
            </p:spPr>
          </p:pic>
          <p:pic>
            <p:nvPicPr>
              <p:cNvPr id="2103" name="Picture 55">
                <a:extLst>
                  <a:ext uri="{FF2B5EF4-FFF2-40B4-BE49-F238E27FC236}">
                    <a16:creationId xmlns:a16="http://schemas.microsoft.com/office/drawing/2014/main" id="{BFAEAF0F-BA7D-4AFC-BECD-8498B6366B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0372" y="3240323"/>
                <a:ext cx="2666321" cy="1428749"/>
              </a:xfrm>
              <a:prstGeom prst="rect">
                <a:avLst/>
              </a:prstGeom>
              <a:noFill/>
              <a:extLst>
                <a:ext uri="{909E8E84-426E-40DD-AFC4-6F175D3DCCD1}">
                  <a14:hiddenFill xmlns:a14="http://schemas.microsoft.com/office/drawing/2010/main">
                    <a:solidFill>
                      <a:srgbClr val="FFFFFF"/>
                    </a:solidFill>
                  </a14:hiddenFill>
                </a:ext>
              </a:extLst>
            </p:spPr>
          </p:pic>
          <p:pic>
            <p:nvPicPr>
              <p:cNvPr id="2105" name="Picture 57">
                <a:extLst>
                  <a:ext uri="{FF2B5EF4-FFF2-40B4-BE49-F238E27FC236}">
                    <a16:creationId xmlns:a16="http://schemas.microsoft.com/office/drawing/2014/main" id="{2F1E6444-AEAC-4656-84A5-702E9BD72D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76" y="5067868"/>
                <a:ext cx="286702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a:extLst>
                  <a:ext uri="{FF2B5EF4-FFF2-40B4-BE49-F238E27FC236}">
                    <a16:creationId xmlns:a16="http://schemas.microsoft.com/office/drawing/2014/main" id="{4BEE3D7F-8011-4E91-8C76-7B1AAC4CC6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0" y="5119317"/>
                <a:ext cx="2899522"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59">
                <a:extLst>
                  <a:ext uri="{FF2B5EF4-FFF2-40B4-BE49-F238E27FC236}">
                    <a16:creationId xmlns:a16="http://schemas.microsoft.com/office/drawing/2014/main" id="{AE6C28D9-F8DD-4921-8515-8D644B4C80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5220" y="5166231"/>
                <a:ext cx="27527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108" name="Picture 60">
                <a:extLst>
                  <a:ext uri="{FF2B5EF4-FFF2-40B4-BE49-F238E27FC236}">
                    <a16:creationId xmlns:a16="http://schemas.microsoft.com/office/drawing/2014/main" id="{D65DAF78-ABAF-4A40-8AD1-70508846D2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53577" y="5110505"/>
                <a:ext cx="2752725" cy="1428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D3F1CD-F609-4543-9A06-9C0C89D0FE99}"/>
                  </a:ext>
                </a:extLst>
              </p:cNvPr>
              <p:cNvSpPr txBox="1"/>
              <p:nvPr/>
            </p:nvSpPr>
            <p:spPr>
              <a:xfrm>
                <a:off x="2987958" y="2799685"/>
                <a:ext cx="3108042" cy="319261"/>
              </a:xfrm>
              <a:prstGeom prst="rect">
                <a:avLst/>
              </a:prstGeom>
              <a:noFill/>
            </p:spPr>
            <p:txBody>
              <a:bodyPr wrap="square" rtlCol="0">
                <a:spAutoFit/>
              </a:bodyPr>
              <a:lstStyle/>
              <a:p>
                <a:r>
                  <a:rPr lang="en-US" sz="1400" b="1" dirty="0"/>
                  <a:t>260 Murray, 261, 269, 277 King Edward</a:t>
                </a:r>
              </a:p>
            </p:txBody>
          </p:sp>
          <p:sp>
            <p:nvSpPr>
              <p:cNvPr id="8" name="Rectangle 7">
                <a:extLst>
                  <a:ext uri="{FF2B5EF4-FFF2-40B4-BE49-F238E27FC236}">
                    <a16:creationId xmlns:a16="http://schemas.microsoft.com/office/drawing/2014/main" id="{34DD6A96-8252-4139-A41A-CF1162219CF7}"/>
                  </a:ext>
                </a:extLst>
              </p:cNvPr>
              <p:cNvSpPr/>
              <p:nvPr/>
            </p:nvSpPr>
            <p:spPr>
              <a:xfrm>
                <a:off x="375927" y="2848299"/>
                <a:ext cx="1550844" cy="307777"/>
              </a:xfrm>
              <a:prstGeom prst="rect">
                <a:avLst/>
              </a:prstGeom>
            </p:spPr>
            <p:txBody>
              <a:bodyPr wrap="square">
                <a:spAutoFit/>
              </a:bodyPr>
              <a:lstStyle/>
              <a:p>
                <a:r>
                  <a:rPr lang="en-US" sz="1400" b="1" dirty="0"/>
                  <a:t>641 Rideau</a:t>
                </a:r>
              </a:p>
            </p:txBody>
          </p:sp>
          <p:sp>
            <p:nvSpPr>
              <p:cNvPr id="9" name="Rectangle 8">
                <a:extLst>
                  <a:ext uri="{FF2B5EF4-FFF2-40B4-BE49-F238E27FC236}">
                    <a16:creationId xmlns:a16="http://schemas.microsoft.com/office/drawing/2014/main" id="{C76D6336-DFAA-461F-A7A2-2E5AC2CF6D06}"/>
                  </a:ext>
                </a:extLst>
              </p:cNvPr>
              <p:cNvSpPr/>
              <p:nvPr/>
            </p:nvSpPr>
            <p:spPr>
              <a:xfrm>
                <a:off x="6604520" y="2749614"/>
                <a:ext cx="976549" cy="307777"/>
              </a:xfrm>
              <a:prstGeom prst="rect">
                <a:avLst/>
              </a:prstGeom>
            </p:spPr>
            <p:txBody>
              <a:bodyPr wrap="none">
                <a:spAutoFit/>
              </a:bodyPr>
              <a:lstStyle/>
              <a:p>
                <a:r>
                  <a:rPr lang="en-US" sz="1400" b="1" dirty="0"/>
                  <a:t>112 Nelson</a:t>
                </a:r>
              </a:p>
            </p:txBody>
          </p:sp>
          <p:sp>
            <p:nvSpPr>
              <p:cNvPr id="10" name="Rectangle 9">
                <a:extLst>
                  <a:ext uri="{FF2B5EF4-FFF2-40B4-BE49-F238E27FC236}">
                    <a16:creationId xmlns:a16="http://schemas.microsoft.com/office/drawing/2014/main" id="{891CA3A2-69A5-47D1-BCC9-D88AC794F004}"/>
                  </a:ext>
                </a:extLst>
              </p:cNvPr>
              <p:cNvSpPr/>
              <p:nvPr/>
            </p:nvSpPr>
            <p:spPr>
              <a:xfrm>
                <a:off x="9425708" y="2787305"/>
                <a:ext cx="2162387" cy="307777"/>
              </a:xfrm>
              <a:prstGeom prst="rect">
                <a:avLst/>
              </a:prstGeom>
            </p:spPr>
            <p:txBody>
              <a:bodyPr wrap="none">
                <a:spAutoFit/>
              </a:bodyPr>
              <a:lstStyle/>
              <a:p>
                <a:r>
                  <a:rPr lang="en-US" sz="1400" b="1" dirty="0"/>
                  <a:t>110 York &amp; 137, 141 George</a:t>
                </a:r>
              </a:p>
            </p:txBody>
          </p:sp>
          <p:sp>
            <p:nvSpPr>
              <p:cNvPr id="11" name="Rectangle 10">
                <a:extLst>
                  <a:ext uri="{FF2B5EF4-FFF2-40B4-BE49-F238E27FC236}">
                    <a16:creationId xmlns:a16="http://schemas.microsoft.com/office/drawing/2014/main" id="{3B49AEE4-6EC4-43D9-BAEA-EE5D1794996C}"/>
                  </a:ext>
                </a:extLst>
              </p:cNvPr>
              <p:cNvSpPr/>
              <p:nvPr/>
            </p:nvSpPr>
            <p:spPr>
              <a:xfrm>
                <a:off x="6564663" y="4691284"/>
                <a:ext cx="1450654" cy="307777"/>
              </a:xfrm>
              <a:prstGeom prst="rect">
                <a:avLst/>
              </a:prstGeom>
            </p:spPr>
            <p:txBody>
              <a:bodyPr wrap="none">
                <a:spAutoFit/>
              </a:bodyPr>
              <a:lstStyle/>
              <a:p>
                <a:r>
                  <a:rPr lang="en-US" sz="1400" b="1" dirty="0"/>
                  <a:t>284 King Edward</a:t>
                </a:r>
              </a:p>
            </p:txBody>
          </p:sp>
          <p:sp>
            <p:nvSpPr>
              <p:cNvPr id="12" name="Rectangle 11">
                <a:extLst>
                  <a:ext uri="{FF2B5EF4-FFF2-40B4-BE49-F238E27FC236}">
                    <a16:creationId xmlns:a16="http://schemas.microsoft.com/office/drawing/2014/main" id="{0BF853CE-78A8-4BED-918B-F5BAC231503A}"/>
                  </a:ext>
                </a:extLst>
              </p:cNvPr>
              <p:cNvSpPr/>
              <p:nvPr/>
            </p:nvSpPr>
            <p:spPr>
              <a:xfrm>
                <a:off x="9861950" y="4688907"/>
                <a:ext cx="768159" cy="307777"/>
              </a:xfrm>
              <a:prstGeom prst="rect">
                <a:avLst/>
              </a:prstGeom>
            </p:spPr>
            <p:txBody>
              <a:bodyPr wrap="none">
                <a:spAutoFit/>
              </a:bodyPr>
              <a:lstStyle/>
              <a:p>
                <a:r>
                  <a:rPr lang="en-US" sz="1400" b="1" dirty="0"/>
                  <a:t>116 York</a:t>
                </a:r>
              </a:p>
            </p:txBody>
          </p:sp>
          <p:sp>
            <p:nvSpPr>
              <p:cNvPr id="13" name="Rectangle 12">
                <a:extLst>
                  <a:ext uri="{FF2B5EF4-FFF2-40B4-BE49-F238E27FC236}">
                    <a16:creationId xmlns:a16="http://schemas.microsoft.com/office/drawing/2014/main" id="{2210FB79-951C-4876-A9F1-7D456CEF7936}"/>
                  </a:ext>
                </a:extLst>
              </p:cNvPr>
              <p:cNvSpPr/>
              <p:nvPr/>
            </p:nvSpPr>
            <p:spPr>
              <a:xfrm>
                <a:off x="636067" y="4689269"/>
                <a:ext cx="1018227" cy="307777"/>
              </a:xfrm>
              <a:prstGeom prst="rect">
                <a:avLst/>
              </a:prstGeom>
            </p:spPr>
            <p:txBody>
              <a:bodyPr wrap="none">
                <a:spAutoFit/>
              </a:bodyPr>
              <a:lstStyle/>
              <a:p>
                <a:r>
                  <a:rPr lang="en-US" sz="1400" b="1" dirty="0"/>
                  <a:t>216 Murray</a:t>
                </a:r>
              </a:p>
            </p:txBody>
          </p:sp>
          <p:sp>
            <p:nvSpPr>
              <p:cNvPr id="14" name="Rectangle 13">
                <a:extLst>
                  <a:ext uri="{FF2B5EF4-FFF2-40B4-BE49-F238E27FC236}">
                    <a16:creationId xmlns:a16="http://schemas.microsoft.com/office/drawing/2014/main" id="{9BAB2FCA-C0A0-4AA5-AE07-C4BDA1C32DBD}"/>
                  </a:ext>
                </a:extLst>
              </p:cNvPr>
              <p:cNvSpPr/>
              <p:nvPr/>
            </p:nvSpPr>
            <p:spPr>
              <a:xfrm>
                <a:off x="2907536" y="4763763"/>
                <a:ext cx="3340210" cy="307777"/>
              </a:xfrm>
              <a:prstGeom prst="rect">
                <a:avLst/>
              </a:prstGeom>
            </p:spPr>
            <p:txBody>
              <a:bodyPr wrap="none">
                <a:spAutoFit/>
              </a:bodyPr>
              <a:lstStyle/>
              <a:p>
                <a:r>
                  <a:rPr lang="en-US" sz="1400" b="1" dirty="0"/>
                  <a:t>340 St. Patrick – Includes 287 Cumberland</a:t>
                </a:r>
              </a:p>
            </p:txBody>
          </p:sp>
          <p:sp>
            <p:nvSpPr>
              <p:cNvPr id="15" name="Rectangle 14">
                <a:extLst>
                  <a:ext uri="{FF2B5EF4-FFF2-40B4-BE49-F238E27FC236}">
                    <a16:creationId xmlns:a16="http://schemas.microsoft.com/office/drawing/2014/main" id="{34439EBA-704E-4D98-896E-227C9AD91DEA}"/>
                  </a:ext>
                </a:extLst>
              </p:cNvPr>
              <p:cNvSpPr/>
              <p:nvPr/>
            </p:nvSpPr>
            <p:spPr>
              <a:xfrm>
                <a:off x="7313535" y="6532205"/>
                <a:ext cx="793807" cy="307777"/>
              </a:xfrm>
              <a:prstGeom prst="rect">
                <a:avLst/>
              </a:prstGeom>
            </p:spPr>
            <p:txBody>
              <a:bodyPr wrap="none">
                <a:spAutoFit/>
              </a:bodyPr>
              <a:lstStyle/>
              <a:p>
                <a:r>
                  <a:rPr lang="en-US" sz="1400" b="1" dirty="0"/>
                  <a:t>175 York</a:t>
                </a:r>
              </a:p>
            </p:txBody>
          </p:sp>
          <p:sp>
            <p:nvSpPr>
              <p:cNvPr id="16" name="Rectangle 15">
                <a:extLst>
                  <a:ext uri="{FF2B5EF4-FFF2-40B4-BE49-F238E27FC236}">
                    <a16:creationId xmlns:a16="http://schemas.microsoft.com/office/drawing/2014/main" id="{AB188B58-46A6-4ED1-90B5-A0A816F96E8F}"/>
                  </a:ext>
                </a:extLst>
              </p:cNvPr>
              <p:cNvSpPr/>
              <p:nvPr/>
            </p:nvSpPr>
            <p:spPr>
              <a:xfrm>
                <a:off x="423957" y="6459557"/>
                <a:ext cx="1854610" cy="307777"/>
              </a:xfrm>
              <a:prstGeom prst="rect">
                <a:avLst/>
              </a:prstGeom>
            </p:spPr>
            <p:txBody>
              <a:bodyPr wrap="none">
                <a:spAutoFit/>
              </a:bodyPr>
              <a:lstStyle/>
              <a:p>
                <a:r>
                  <a:rPr lang="en-US" sz="1400" b="1" dirty="0"/>
                  <a:t>126 York &amp; 151 George</a:t>
                </a:r>
              </a:p>
            </p:txBody>
          </p:sp>
          <p:sp>
            <p:nvSpPr>
              <p:cNvPr id="17" name="Rectangle 16">
                <a:extLst>
                  <a:ext uri="{FF2B5EF4-FFF2-40B4-BE49-F238E27FC236}">
                    <a16:creationId xmlns:a16="http://schemas.microsoft.com/office/drawing/2014/main" id="{FB301A20-CAFA-4201-AB4F-25A3B37F452C}"/>
                  </a:ext>
                </a:extLst>
              </p:cNvPr>
              <p:cNvSpPr/>
              <p:nvPr/>
            </p:nvSpPr>
            <p:spPr>
              <a:xfrm>
                <a:off x="9903852" y="6521243"/>
                <a:ext cx="1056700" cy="307777"/>
              </a:xfrm>
              <a:prstGeom prst="rect">
                <a:avLst/>
              </a:prstGeom>
            </p:spPr>
            <p:txBody>
              <a:bodyPr wrap="none">
                <a:spAutoFit/>
              </a:bodyPr>
              <a:lstStyle/>
              <a:p>
                <a:r>
                  <a:rPr lang="en-US" sz="1400" b="1" dirty="0"/>
                  <a:t>385 Sussex </a:t>
                </a:r>
              </a:p>
            </p:txBody>
          </p:sp>
        </p:grpSp>
      </p:grpSp>
      <p:sp>
        <p:nvSpPr>
          <p:cNvPr id="22" name="Slide Number Placeholder 21">
            <a:extLst>
              <a:ext uri="{FF2B5EF4-FFF2-40B4-BE49-F238E27FC236}">
                <a16:creationId xmlns:a16="http://schemas.microsoft.com/office/drawing/2014/main" id="{F0CD5021-94AA-4F11-AB25-17BC7A6F407F}"/>
              </a:ext>
            </a:extLst>
          </p:cNvPr>
          <p:cNvSpPr>
            <a:spLocks noGrp="1"/>
          </p:cNvSpPr>
          <p:nvPr>
            <p:ph type="sldNum" sz="quarter" idx="12"/>
          </p:nvPr>
        </p:nvSpPr>
        <p:spPr/>
        <p:txBody>
          <a:bodyPr/>
          <a:lstStyle/>
          <a:p>
            <a:fld id="{A428E537-E56B-49CA-B596-52598082FBE8}" type="slidenum">
              <a:rPr lang="en-US" smtClean="0"/>
              <a:t>4</a:t>
            </a:fld>
            <a:endParaRPr lang="en-US" dirty="0"/>
          </a:p>
        </p:txBody>
      </p:sp>
      <p:sp>
        <p:nvSpPr>
          <p:cNvPr id="37" name="Title 7">
            <a:extLst>
              <a:ext uri="{FF2B5EF4-FFF2-40B4-BE49-F238E27FC236}">
                <a16:creationId xmlns:a16="http://schemas.microsoft.com/office/drawing/2014/main" id="{286C43E2-260D-4E11-AED8-4F1EA4037B2E}"/>
              </a:ext>
            </a:extLst>
          </p:cNvPr>
          <p:cNvSpPr txBox="1">
            <a:spLocks/>
          </p:cNvSpPr>
          <p:nvPr/>
        </p:nvSpPr>
        <p:spPr>
          <a:xfrm>
            <a:off x="189143" y="18378"/>
            <a:ext cx="7598011" cy="10036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dirty="0">
                <a:solidFill>
                  <a:srgbClr val="009999"/>
                </a:solidFill>
              </a:rPr>
              <a:t>LCA Planning Committee </a:t>
            </a:r>
            <a:br>
              <a:rPr lang="en-US" sz="3700" dirty="0">
                <a:solidFill>
                  <a:schemeClr val="accent1"/>
                </a:solidFill>
              </a:rPr>
            </a:br>
            <a:r>
              <a:rPr lang="en-US" sz="2600" dirty="0">
                <a:solidFill>
                  <a:schemeClr val="bg1">
                    <a:lumMod val="50000"/>
                  </a:schemeClr>
                </a:solidFill>
              </a:rPr>
              <a:t>In planning or with development potential</a:t>
            </a:r>
          </a:p>
        </p:txBody>
      </p:sp>
    </p:spTree>
    <p:extLst>
      <p:ext uri="{BB962C8B-B14F-4D97-AF65-F5344CB8AC3E}">
        <p14:creationId xmlns:p14="http://schemas.microsoft.com/office/powerpoint/2010/main" val="442535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73">
            <a:extLst>
              <a:ext uri="{FF2B5EF4-FFF2-40B4-BE49-F238E27FC236}">
                <a16:creationId xmlns:a16="http://schemas.microsoft.com/office/drawing/2014/main" id="{D1942232-83D0-49E2-AF9B-1F97E3C1E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0" name="Rectangle 75">
            <a:extLst>
              <a:ext uri="{FF2B5EF4-FFF2-40B4-BE49-F238E27FC236}">
                <a16:creationId xmlns:a16="http://schemas.microsoft.com/office/drawing/2014/main" id="{E9E70D72-6E23-4015-A4A6-85C120C19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1" name="Group 77">
            <a:extLst>
              <a:ext uri="{FF2B5EF4-FFF2-40B4-BE49-F238E27FC236}">
                <a16:creationId xmlns:a16="http://schemas.microsoft.com/office/drawing/2014/main" id="{C28A977F-B603-4D81-B0FC-C8DE048A7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
            <a:ext cx="3362070" cy="2522848"/>
            <a:chOff x="-305" y="-1"/>
            <a:chExt cx="3832880" cy="2876136"/>
          </a:xfrm>
        </p:grpSpPr>
        <p:sp>
          <p:nvSpPr>
            <p:cNvPr id="79" name="Freeform: Shape 78">
              <a:extLst>
                <a:ext uri="{FF2B5EF4-FFF2-40B4-BE49-F238E27FC236}">
                  <a16:creationId xmlns:a16="http://schemas.microsoft.com/office/drawing/2014/main" id="{0183CE8C-E039-4B2F-A36E-5FD5CD5D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2" name="Freeform: Shape 79">
              <a:extLst>
                <a:ext uri="{FF2B5EF4-FFF2-40B4-BE49-F238E27FC236}">
                  <a16:creationId xmlns:a16="http://schemas.microsoft.com/office/drawing/2014/main" id="{3EB77281-FAB4-40D0-B3F3-264EC4AB20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Shape 80">
              <a:extLst>
                <a:ext uri="{FF2B5EF4-FFF2-40B4-BE49-F238E27FC236}">
                  <a16:creationId xmlns:a16="http://schemas.microsoft.com/office/drawing/2014/main" id="{815E59F3-75FC-494F-8737-5F00A4964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Freeform: Shape 81">
              <a:extLst>
                <a:ext uri="{FF2B5EF4-FFF2-40B4-BE49-F238E27FC236}">
                  <a16:creationId xmlns:a16="http://schemas.microsoft.com/office/drawing/2014/main" id="{43ADDCFA-B066-4D79-AB71-062E66E58F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74" name="Picture 2">
            <a:extLst>
              <a:ext uri="{FF2B5EF4-FFF2-40B4-BE49-F238E27FC236}">
                <a16:creationId xmlns:a16="http://schemas.microsoft.com/office/drawing/2014/main" id="{07A1D28F-D8BA-4591-B0FA-9051A602B4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24" r="-1" b="7037"/>
          <a:stretch/>
        </p:blipFill>
        <p:spPr bwMode="auto">
          <a:xfrm>
            <a:off x="293877" y="2370366"/>
            <a:ext cx="4543749" cy="194166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91B72E33-5B00-4312-B29C-DF151BE918A8}"/>
              </a:ext>
            </a:extLst>
          </p:cNvPr>
          <p:cNvSpPr>
            <a:spLocks noChangeArrowheads="1"/>
          </p:cNvSpPr>
          <p:nvPr/>
        </p:nvSpPr>
        <p:spPr bwMode="auto">
          <a:xfrm>
            <a:off x="5006578" y="1797698"/>
            <a:ext cx="6525094" cy="423556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Autofit/>
          </a:bodyPr>
          <a:lstStyle/>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641 Rideau, </a:t>
            </a:r>
            <a:r>
              <a:rPr kumimoji="0" lang="en-US" altLang="en-US" sz="1600" b="0" i="0" u="none" strike="noStrike" cap="none" normalizeH="0" baseline="0" dirty="0">
                <a:ln>
                  <a:noFill/>
                </a:ln>
                <a:effectLst/>
              </a:rPr>
              <a:t> 311-unit 25-storey tower sited on a 9-storey podium</a:t>
            </a:r>
          </a:p>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260 Murray, 261, 269, 277 King Edward</a:t>
            </a:r>
            <a:r>
              <a:rPr kumimoji="0" lang="en-US" altLang="en-US" sz="1600" b="0" i="0" u="none" strike="noStrike" cap="none" normalizeH="0" baseline="0" dirty="0">
                <a:ln>
                  <a:noFill/>
                </a:ln>
                <a:effectLst/>
              </a:rPr>
              <a:t> - 2016 proposal to build a 6-storey mixed-use development</a:t>
            </a:r>
          </a:p>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112 Nelson</a:t>
            </a:r>
            <a:r>
              <a:rPr kumimoji="0" lang="en-US" altLang="en-US" sz="1600" b="0" i="0" u="none" strike="noStrike" cap="none" normalizeH="0" baseline="0" dirty="0">
                <a:ln>
                  <a:noFill/>
                </a:ln>
                <a:effectLst/>
              </a:rPr>
              <a:t> – rezoned  to permit a 9-storey residential building</a:t>
            </a:r>
          </a:p>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110 York, 137 and 141 George</a:t>
            </a:r>
            <a:r>
              <a:rPr kumimoji="0" lang="en-US" altLang="en-US" sz="1600" b="0" i="0" u="none" strike="noStrike" cap="none" normalizeH="0" baseline="0" dirty="0">
                <a:ln>
                  <a:noFill/>
                </a:ln>
                <a:effectLst/>
              </a:rPr>
              <a:t> - 19 story addition to the Andaz Hotel</a:t>
            </a:r>
          </a:p>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116 York</a:t>
            </a:r>
            <a:r>
              <a:rPr kumimoji="0" lang="en-US" altLang="en-US" sz="1600" b="0" i="0" u="none" strike="noStrike" cap="none" normalizeH="0" baseline="0" dirty="0">
                <a:ln>
                  <a:noFill/>
                </a:ln>
                <a:effectLst/>
              </a:rPr>
              <a:t> - 17-storey hotel </a:t>
            </a:r>
          </a:p>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126 York &amp; 151 George</a:t>
            </a:r>
            <a:r>
              <a:rPr kumimoji="0" lang="en-US" altLang="en-US" sz="1600" b="0" i="0" u="none" strike="noStrike" cap="none" normalizeH="0" baseline="0" dirty="0">
                <a:ln>
                  <a:noFill/>
                </a:ln>
                <a:effectLst/>
              </a:rPr>
              <a:t> - potential 22 story apartment on George and converting the Major building on York into a hotel</a:t>
            </a:r>
          </a:p>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175 York-  </a:t>
            </a:r>
            <a:r>
              <a:rPr kumimoji="0" lang="en-US" altLang="en-US" sz="1600" b="0" i="0" u="none" strike="noStrike" cap="none" normalizeH="0" baseline="0" dirty="0">
                <a:ln>
                  <a:noFill/>
                </a:ln>
                <a:effectLst/>
              </a:rPr>
              <a:t>vacant lot at Cumberland</a:t>
            </a:r>
          </a:p>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284 King Edward</a:t>
            </a:r>
            <a:r>
              <a:rPr kumimoji="0" lang="en-US" altLang="en-US" sz="1600" b="0" i="0" u="none" strike="noStrike" cap="none" normalizeH="0" baseline="0" dirty="0">
                <a:ln>
                  <a:noFill/>
                </a:ln>
                <a:effectLst/>
              </a:rPr>
              <a:t> - French Baptist Church</a:t>
            </a:r>
          </a:p>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340 St. Patrick</a:t>
            </a:r>
            <a:r>
              <a:rPr kumimoji="0" lang="en-US" altLang="en-US" sz="1600" b="0" i="0" u="none" strike="noStrike" cap="none" normalizeH="0" baseline="0" dirty="0">
                <a:ln>
                  <a:noFill/>
                </a:ln>
                <a:effectLst/>
              </a:rPr>
              <a:t> – Includes </a:t>
            </a:r>
            <a:r>
              <a:rPr kumimoji="0" lang="en-US" altLang="en-US" sz="1600" b="1" i="0" u="none" strike="noStrike" cap="none" normalizeH="0" baseline="0" dirty="0">
                <a:ln>
                  <a:noFill/>
                </a:ln>
                <a:effectLst/>
              </a:rPr>
              <a:t>287 Cumberland</a:t>
            </a:r>
            <a:r>
              <a:rPr kumimoji="0" lang="en-US" altLang="en-US" sz="1600" b="0" i="0" u="none" strike="noStrike" cap="none" normalizeH="0" baseline="0" dirty="0">
                <a:ln>
                  <a:noFill/>
                </a:ln>
                <a:effectLst/>
              </a:rPr>
              <a:t> (Former site of Our Lady’s School) large site for sale, Frontage on 3 streets St Patrick, Cumberland, Murray</a:t>
            </a:r>
          </a:p>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216 Murray</a:t>
            </a:r>
            <a:r>
              <a:rPr kumimoji="0" lang="en-US" altLang="en-US" sz="1600" b="0" i="0" u="none" strike="noStrike" cap="none" normalizeH="0" baseline="0" dirty="0">
                <a:ln>
                  <a:noFill/>
                </a:ln>
                <a:effectLst/>
              </a:rPr>
              <a:t> – Shepherds of Good Hope proposal</a:t>
            </a:r>
          </a:p>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385 Sussex</a:t>
            </a:r>
            <a:r>
              <a:rPr kumimoji="0" lang="en-US" altLang="en-US" sz="1600" b="0" i="0" u="none" strike="noStrike" cap="none" normalizeH="0" baseline="0" dirty="0">
                <a:ln>
                  <a:noFill/>
                </a:ln>
                <a:effectLst/>
              </a:rPr>
              <a:t> – Notre Dame Cathedral Parking</a:t>
            </a:r>
          </a:p>
          <a:p>
            <a:pPr marR="0" lvl="0" fontAlgn="base">
              <a:lnSpc>
                <a:spcPct val="90000"/>
              </a:lnSpc>
              <a:spcBef>
                <a:spcPct val="0"/>
              </a:spcBef>
              <a:spcAft>
                <a:spcPts val="1200"/>
              </a:spcAft>
              <a:buClrTx/>
              <a:buSzTx/>
              <a:tabLst/>
            </a:pPr>
            <a:r>
              <a:rPr kumimoji="0" lang="en-US" altLang="en-US" sz="1600" b="1" i="0" u="none" strike="noStrike" cap="none" normalizeH="0" baseline="0" dirty="0">
                <a:ln>
                  <a:noFill/>
                </a:ln>
                <a:effectLst/>
              </a:rPr>
              <a:t>111 Parent </a:t>
            </a:r>
            <a:r>
              <a:rPr kumimoji="0" lang="en-US" altLang="en-US" sz="1600" b="0" i="0" u="none" strike="noStrike" cap="none" normalizeH="0" baseline="0" dirty="0">
                <a:ln>
                  <a:noFill/>
                </a:ln>
                <a:effectLst/>
              </a:rPr>
              <a:t>– Conversion of former Pier One Restaurant/Bar at Parent and Murray</a:t>
            </a:r>
          </a:p>
        </p:txBody>
      </p:sp>
      <p:grpSp>
        <p:nvGrpSpPr>
          <p:cNvPr id="84" name="Group 83">
            <a:extLst>
              <a:ext uri="{FF2B5EF4-FFF2-40B4-BE49-F238E27FC236}">
                <a16:creationId xmlns:a16="http://schemas.microsoft.com/office/drawing/2014/main" id="{C78D9229-E61D-4FEE-8321-2F8B64A8CA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flipH="1">
            <a:off x="10186037" y="4852038"/>
            <a:ext cx="2151670" cy="1860256"/>
            <a:chOff x="-305" y="-4155"/>
            <a:chExt cx="2514948" cy="2174333"/>
          </a:xfrm>
        </p:grpSpPr>
        <p:sp>
          <p:nvSpPr>
            <p:cNvPr id="85" name="Freeform: Shape 84">
              <a:extLst>
                <a:ext uri="{FF2B5EF4-FFF2-40B4-BE49-F238E27FC236}">
                  <a16:creationId xmlns:a16="http://schemas.microsoft.com/office/drawing/2014/main" id="{1FDD3CCB-26A3-4D79-AEB6-7A60CF980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Freeform: Shape 85">
              <a:extLst>
                <a:ext uri="{FF2B5EF4-FFF2-40B4-BE49-F238E27FC236}">
                  <a16:creationId xmlns:a16="http://schemas.microsoft.com/office/drawing/2014/main" id="{E9AC4470-5113-4709-B29F-CDB937F254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Freeform: Shape 86">
              <a:extLst>
                <a:ext uri="{FF2B5EF4-FFF2-40B4-BE49-F238E27FC236}">
                  <a16:creationId xmlns:a16="http://schemas.microsoft.com/office/drawing/2014/main" id="{3E0D146C-9DAB-421E-AE88-5F854BF3F7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88" name="Freeform: Shape 87">
              <a:extLst>
                <a:ext uri="{FF2B5EF4-FFF2-40B4-BE49-F238E27FC236}">
                  <a16:creationId xmlns:a16="http://schemas.microsoft.com/office/drawing/2014/main" id="{12EB32A5-4408-4F6C-84B2-F9A908237A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156C1F9B-685A-4254-9A8C-C8F836369E3E}"/>
              </a:ext>
            </a:extLst>
          </p:cNvPr>
          <p:cNvSpPr/>
          <p:nvPr/>
        </p:nvSpPr>
        <p:spPr>
          <a:xfrm>
            <a:off x="293572" y="4025796"/>
            <a:ext cx="900055" cy="286232"/>
          </a:xfrm>
          <a:prstGeom prst="rect">
            <a:avLst/>
          </a:prstGeom>
          <a:solidFill>
            <a:schemeClr val="bg1"/>
          </a:solidFill>
        </p:spPr>
        <p:txBody>
          <a:bodyPr wrap="none">
            <a:spAutoFit/>
          </a:bodyPr>
          <a:lstStyle/>
          <a:p>
            <a:pPr lvl="0" fontAlgn="base">
              <a:lnSpc>
                <a:spcPct val="90000"/>
              </a:lnSpc>
              <a:spcBef>
                <a:spcPct val="0"/>
              </a:spcBef>
              <a:spcAft>
                <a:spcPts val="600"/>
              </a:spcAft>
            </a:pPr>
            <a:r>
              <a:rPr lang="en-US" altLang="en-US" sz="1400" b="1" dirty="0"/>
              <a:t>111 Parent</a:t>
            </a:r>
            <a:endParaRPr lang="en-US" altLang="en-US" sz="1400" dirty="0"/>
          </a:p>
        </p:txBody>
      </p:sp>
      <p:sp>
        <p:nvSpPr>
          <p:cNvPr id="7" name="Slide Number Placeholder 6">
            <a:extLst>
              <a:ext uri="{FF2B5EF4-FFF2-40B4-BE49-F238E27FC236}">
                <a16:creationId xmlns:a16="http://schemas.microsoft.com/office/drawing/2014/main" id="{A6FCA32F-BC33-4D06-921F-6D97906DA7A3}"/>
              </a:ext>
            </a:extLst>
          </p:cNvPr>
          <p:cNvSpPr>
            <a:spLocks noGrp="1"/>
          </p:cNvSpPr>
          <p:nvPr>
            <p:ph type="sldNum" sz="quarter" idx="12"/>
          </p:nvPr>
        </p:nvSpPr>
        <p:spPr/>
        <p:txBody>
          <a:bodyPr/>
          <a:lstStyle/>
          <a:p>
            <a:fld id="{A428E537-E56B-49CA-B596-52598082FBE8}" type="slidenum">
              <a:rPr lang="en-US" smtClean="0"/>
              <a:t>5</a:t>
            </a:fld>
            <a:endParaRPr lang="en-US" dirty="0"/>
          </a:p>
        </p:txBody>
      </p:sp>
      <p:sp>
        <p:nvSpPr>
          <p:cNvPr id="21" name="Title 7">
            <a:extLst>
              <a:ext uri="{FF2B5EF4-FFF2-40B4-BE49-F238E27FC236}">
                <a16:creationId xmlns:a16="http://schemas.microsoft.com/office/drawing/2014/main" id="{7A1B0CE7-86B1-437E-8485-117905071C05}"/>
              </a:ext>
            </a:extLst>
          </p:cNvPr>
          <p:cNvSpPr txBox="1">
            <a:spLocks/>
          </p:cNvSpPr>
          <p:nvPr/>
        </p:nvSpPr>
        <p:spPr>
          <a:xfrm>
            <a:off x="142511" y="107333"/>
            <a:ext cx="9909367" cy="10077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dirty="0">
                <a:solidFill>
                  <a:srgbClr val="009999"/>
                </a:solidFill>
              </a:rPr>
              <a:t>LCA Planning Committee </a:t>
            </a:r>
            <a:br>
              <a:rPr lang="en-US" sz="2800" dirty="0">
                <a:solidFill>
                  <a:schemeClr val="accent1"/>
                </a:solidFill>
              </a:rPr>
            </a:br>
            <a:r>
              <a:rPr lang="en-US" sz="2600" dirty="0">
                <a:solidFill>
                  <a:schemeClr val="bg1">
                    <a:lumMod val="50000"/>
                  </a:schemeClr>
                </a:solidFill>
              </a:rPr>
              <a:t>Lowertown Sites: planning development potential</a:t>
            </a:r>
          </a:p>
        </p:txBody>
      </p:sp>
    </p:spTree>
    <p:extLst>
      <p:ext uri="{BB962C8B-B14F-4D97-AF65-F5344CB8AC3E}">
        <p14:creationId xmlns:p14="http://schemas.microsoft.com/office/powerpoint/2010/main" val="13818011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2580252-D0C1-4537-BF26-B0E669120068}"/>
              </a:ext>
            </a:extLst>
          </p:cNvPr>
          <p:cNvSpPr txBox="1">
            <a:spLocks/>
          </p:cNvSpPr>
          <p:nvPr/>
        </p:nvSpPr>
        <p:spPr>
          <a:xfrm>
            <a:off x="835152" y="201551"/>
            <a:ext cx="10509504" cy="1076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kern="1200" dirty="0">
                <a:solidFill>
                  <a:srgbClr val="4A66AC"/>
                </a:solidFill>
                <a:latin typeface="+mj-lt"/>
                <a:ea typeface="+mj-ea"/>
                <a:cs typeface="+mj-cs"/>
              </a:rPr>
              <a:t>Housing and Homelessness Committee</a:t>
            </a:r>
          </a:p>
        </p:txBody>
      </p:sp>
      <p:sp>
        <p:nvSpPr>
          <p:cNvPr id="15" name="Rectangle 1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01D2BD3-5F18-4BAE-8B26-B3538232E839}"/>
              </a:ext>
            </a:extLst>
          </p:cNvPr>
          <p:cNvSpPr>
            <a:spLocks noGrp="1"/>
          </p:cNvSpPr>
          <p:nvPr>
            <p:ph type="sldNum" sz="quarter" idx="12"/>
          </p:nvPr>
        </p:nvSpPr>
        <p:spPr>
          <a:xfrm>
            <a:off x="8717280" y="6356350"/>
            <a:ext cx="2633472" cy="365125"/>
          </a:xfrm>
        </p:spPr>
        <p:txBody>
          <a:bodyPr vert="horz" lIns="91440" tIns="45720" rIns="91440" bIns="45720" rtlCol="0" anchor="ctr">
            <a:normAutofit/>
          </a:bodyPr>
          <a:lstStyle/>
          <a:p>
            <a:pPr>
              <a:spcAft>
                <a:spcPts val="600"/>
              </a:spcAft>
            </a:pPr>
            <a:fld id="{A428E537-E56B-49CA-B596-52598082FBE8}" type="slidenum">
              <a:rPr lang="en-US">
                <a:solidFill>
                  <a:schemeClr val="tx1">
                    <a:lumMod val="50000"/>
                    <a:lumOff val="50000"/>
                  </a:schemeClr>
                </a:solidFill>
              </a:rPr>
              <a:pPr>
                <a:spcAft>
                  <a:spcPts val="600"/>
                </a:spcAft>
              </a:pPr>
              <a:t>6</a:t>
            </a:fld>
            <a:endParaRPr lang="en-US" dirty="0">
              <a:solidFill>
                <a:schemeClr val="tx1">
                  <a:lumMod val="50000"/>
                  <a:lumOff val="50000"/>
                </a:schemeClr>
              </a:solidFill>
            </a:endParaRPr>
          </a:p>
        </p:txBody>
      </p:sp>
      <p:graphicFrame>
        <p:nvGraphicFramePr>
          <p:cNvPr id="10" name="Content Placeholder 2">
            <a:extLst>
              <a:ext uri="{FF2B5EF4-FFF2-40B4-BE49-F238E27FC236}">
                <a16:creationId xmlns:a16="http://schemas.microsoft.com/office/drawing/2014/main" id="{6D533C49-4EE4-4AB7-BEF5-D4D805D7C408}"/>
              </a:ext>
            </a:extLst>
          </p:cNvPr>
          <p:cNvGraphicFramePr>
            <a:graphicFrameLocks noGrp="1"/>
          </p:cNvGraphicFramePr>
          <p:nvPr>
            <p:ph idx="1"/>
            <p:extLst>
              <p:ext uri="{D42A27DB-BD31-4B8C-83A1-F6EECF244321}">
                <p14:modId xmlns:p14="http://schemas.microsoft.com/office/powerpoint/2010/main" val="2723834340"/>
              </p:ext>
            </p:extLst>
          </p:nvPr>
        </p:nvGraphicFramePr>
        <p:xfrm>
          <a:off x="490759" y="1476465"/>
          <a:ext cx="11198289" cy="5176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1635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2580252-D0C1-4537-BF26-B0E669120068}"/>
              </a:ext>
            </a:extLst>
          </p:cNvPr>
          <p:cNvSpPr txBox="1">
            <a:spLocks/>
          </p:cNvSpPr>
          <p:nvPr/>
        </p:nvSpPr>
        <p:spPr>
          <a:xfrm>
            <a:off x="841248" y="334644"/>
            <a:ext cx="10509504" cy="1076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dirty="0">
                <a:solidFill>
                  <a:srgbClr val="4A66AC"/>
                </a:solidFill>
              </a:rPr>
              <a:t>Housing and Homelessness Committee</a:t>
            </a:r>
          </a:p>
        </p:txBody>
      </p:sp>
      <p:sp>
        <p:nvSpPr>
          <p:cNvPr id="15" name="Rectangle 14">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01D2BD3-5F18-4BAE-8B26-B3538232E839}"/>
              </a:ext>
            </a:extLst>
          </p:cNvPr>
          <p:cNvSpPr>
            <a:spLocks noGrp="1"/>
          </p:cNvSpPr>
          <p:nvPr>
            <p:ph type="sldNum" sz="quarter" idx="12"/>
          </p:nvPr>
        </p:nvSpPr>
        <p:spPr>
          <a:xfrm>
            <a:off x="8717280" y="6356350"/>
            <a:ext cx="2633472" cy="365125"/>
          </a:xfrm>
        </p:spPr>
        <p:txBody>
          <a:bodyPr vert="horz" lIns="91440" tIns="45720" rIns="91440" bIns="45720" rtlCol="0" anchor="ctr">
            <a:normAutofit/>
          </a:bodyPr>
          <a:lstStyle/>
          <a:p>
            <a:pPr>
              <a:spcAft>
                <a:spcPts val="600"/>
              </a:spcAft>
            </a:pPr>
            <a:fld id="{A428E537-E56B-49CA-B596-52598082FBE8}" type="slidenum">
              <a:rPr lang="en-US">
                <a:solidFill>
                  <a:schemeClr val="tx1">
                    <a:lumMod val="50000"/>
                    <a:lumOff val="50000"/>
                  </a:schemeClr>
                </a:solidFill>
              </a:rPr>
              <a:pPr>
                <a:spcAft>
                  <a:spcPts val="600"/>
                </a:spcAft>
              </a:pPr>
              <a:t>7</a:t>
            </a:fld>
            <a:endParaRPr lang="en-US" dirty="0">
              <a:solidFill>
                <a:schemeClr val="tx1">
                  <a:lumMod val="50000"/>
                  <a:lumOff val="50000"/>
                </a:schemeClr>
              </a:solidFill>
            </a:endParaRPr>
          </a:p>
        </p:txBody>
      </p:sp>
      <p:graphicFrame>
        <p:nvGraphicFramePr>
          <p:cNvPr id="10" name="Content Placeholder 2">
            <a:extLst>
              <a:ext uri="{FF2B5EF4-FFF2-40B4-BE49-F238E27FC236}">
                <a16:creationId xmlns:a16="http://schemas.microsoft.com/office/drawing/2014/main" id="{6D533C49-4EE4-4AB7-BEF5-D4D805D7C408}"/>
              </a:ext>
            </a:extLst>
          </p:cNvPr>
          <p:cNvGraphicFramePr>
            <a:graphicFrameLocks noGrp="1"/>
          </p:cNvGraphicFramePr>
          <p:nvPr>
            <p:ph idx="1"/>
            <p:extLst>
              <p:ext uri="{D42A27DB-BD31-4B8C-83A1-F6EECF244321}">
                <p14:modId xmlns:p14="http://schemas.microsoft.com/office/powerpoint/2010/main" val="1131215797"/>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6029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1F687-8B89-4272-A1CA-A64F4E6256C4}"/>
              </a:ext>
            </a:extLst>
          </p:cNvPr>
          <p:cNvSpPr>
            <a:spLocks noGrp="1"/>
          </p:cNvSpPr>
          <p:nvPr>
            <p:ph type="title"/>
          </p:nvPr>
        </p:nvSpPr>
        <p:spPr>
          <a:xfrm>
            <a:off x="533757" y="113610"/>
            <a:ext cx="6478417" cy="993931"/>
          </a:xfrm>
        </p:spPr>
        <p:txBody>
          <a:bodyPr>
            <a:normAutofit/>
          </a:bodyPr>
          <a:lstStyle/>
          <a:p>
            <a:r>
              <a:rPr lang="en-US" sz="2800" dirty="0">
                <a:solidFill>
                  <a:srgbClr val="D57271"/>
                </a:solidFill>
              </a:rPr>
              <a:t>LCA Safety and Security Committee</a:t>
            </a:r>
            <a:endParaRPr lang="en-CA" sz="2800" dirty="0">
              <a:solidFill>
                <a:srgbClr val="D57271"/>
              </a:solidFill>
            </a:endParaRPr>
          </a:p>
        </p:txBody>
      </p:sp>
      <p:sp>
        <p:nvSpPr>
          <p:cNvPr id="13" name="Freeform: Shape 12">
            <a:extLst>
              <a:ext uri="{FF2B5EF4-FFF2-40B4-BE49-F238E27FC236}">
                <a16:creationId xmlns:a16="http://schemas.microsoft.com/office/drawing/2014/main" id="{C1657055-16FE-41A2-B207-7880F6DCA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481AAEA4-27A9-4A07-B50E-95330DAE8499}"/>
              </a:ext>
            </a:extLst>
          </p:cNvPr>
          <p:cNvSpPr>
            <a:spLocks noGrp="1"/>
          </p:cNvSpPr>
          <p:nvPr>
            <p:ph idx="1"/>
          </p:nvPr>
        </p:nvSpPr>
        <p:spPr>
          <a:xfrm>
            <a:off x="415154" y="1107541"/>
            <a:ext cx="5643749" cy="4975909"/>
          </a:xfrm>
        </p:spPr>
        <p:txBody>
          <a:bodyPr>
            <a:normAutofit/>
          </a:bodyPr>
          <a:lstStyle/>
          <a:p>
            <a:pPr marL="0" indent="0">
              <a:buNone/>
            </a:pPr>
            <a:r>
              <a:rPr lang="en-US" sz="2000" dirty="0">
                <a:solidFill>
                  <a:schemeClr val="accent3">
                    <a:lumMod val="50000"/>
                  </a:schemeClr>
                </a:solidFill>
              </a:rPr>
              <a:t>Community Engagement</a:t>
            </a:r>
          </a:p>
          <a:p>
            <a:pPr marL="0" indent="0">
              <a:buNone/>
            </a:pPr>
            <a:endParaRPr lang="en-US" sz="1800" dirty="0">
              <a:solidFill>
                <a:schemeClr val="accent3">
                  <a:lumMod val="50000"/>
                </a:schemeClr>
              </a:solidFill>
            </a:endParaRPr>
          </a:p>
          <a:p>
            <a:pPr lvl="1"/>
            <a:r>
              <a:rPr lang="en-US" sz="1800" dirty="0"/>
              <a:t>Individual Residents and groups</a:t>
            </a:r>
          </a:p>
          <a:p>
            <a:pPr lvl="1"/>
            <a:r>
              <a:rPr lang="en-US" sz="1800" dirty="0"/>
              <a:t>Community Police and Neighbourhood Resources Team (NRT)</a:t>
            </a:r>
          </a:p>
          <a:p>
            <a:pPr lvl="1"/>
            <a:r>
              <a:rPr lang="en-US" sz="1800" dirty="0"/>
              <a:t>Councillor Fleury and staff</a:t>
            </a:r>
          </a:p>
          <a:p>
            <a:pPr lvl="1"/>
            <a:r>
              <a:rPr lang="en-US" sz="1800" dirty="0"/>
              <a:t>Vanier CA, Action Sandy Hill, Byward Business Improvement Areas (BIA) S&amp;S, Rideau BIA, LERC</a:t>
            </a:r>
          </a:p>
          <a:p>
            <a:pPr lvl="1"/>
            <a:r>
              <a:rPr lang="en-US" sz="1800" dirty="0"/>
              <a:t>Ottawa Public Health, Causeway Needle Program, City of Ottawa (parks, forestry), NCC, By-Law, CPO</a:t>
            </a:r>
          </a:p>
          <a:p>
            <a:pPr lvl="1"/>
            <a:r>
              <a:rPr lang="en-US" sz="1800" dirty="0"/>
              <a:t>Identify and interact with various Outreach Services</a:t>
            </a:r>
          </a:p>
          <a:p>
            <a:pPr lvl="1"/>
            <a:r>
              <a:rPr lang="en-US" sz="1800" dirty="0"/>
              <a:t>Safety engagement for new business </a:t>
            </a:r>
          </a:p>
          <a:p>
            <a:pPr lvl="1"/>
            <a:endParaRPr lang="en-US" sz="2000" dirty="0"/>
          </a:p>
          <a:p>
            <a:pPr marL="457200" lvl="1" indent="0">
              <a:buNone/>
            </a:pPr>
            <a:endParaRPr lang="en-US" sz="1000" dirty="0"/>
          </a:p>
          <a:p>
            <a:endParaRPr lang="en-CA" sz="1000" dirty="0"/>
          </a:p>
        </p:txBody>
      </p:sp>
      <p:sp>
        <p:nvSpPr>
          <p:cNvPr id="15" name="Freeform: Shape 14">
            <a:extLst>
              <a:ext uri="{FF2B5EF4-FFF2-40B4-BE49-F238E27FC236}">
                <a16:creationId xmlns:a16="http://schemas.microsoft.com/office/drawing/2014/main" id="{F3BD3BB9-3CB5-4253-A27D-6B7904723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D8A04B3-AEF8-42DA-BFAF-461DAD4BBC9E}"/>
              </a:ext>
            </a:extLst>
          </p:cNvPr>
          <p:cNvSpPr>
            <a:spLocks noGrp="1"/>
          </p:cNvSpPr>
          <p:nvPr>
            <p:ph type="sldNum" sz="quarter" idx="12"/>
          </p:nvPr>
        </p:nvSpPr>
        <p:spPr>
          <a:xfrm>
            <a:off x="8610600" y="6356350"/>
            <a:ext cx="2743200" cy="365125"/>
          </a:xfrm>
        </p:spPr>
        <p:txBody>
          <a:bodyPr>
            <a:normAutofit/>
          </a:bodyPr>
          <a:lstStyle/>
          <a:p>
            <a:pPr>
              <a:spcAft>
                <a:spcPts val="600"/>
              </a:spcAft>
            </a:pPr>
            <a:fld id="{A428E537-E56B-49CA-B596-52598082FBE8}" type="slidenum">
              <a:rPr lang="en-US" sz="1000">
                <a:solidFill>
                  <a:schemeClr val="tx1">
                    <a:lumMod val="50000"/>
                    <a:lumOff val="50000"/>
                  </a:schemeClr>
                </a:solidFill>
              </a:rPr>
              <a:pPr>
                <a:spcAft>
                  <a:spcPts val="600"/>
                </a:spcAft>
              </a:pPr>
              <a:t>8</a:t>
            </a:fld>
            <a:endParaRPr lang="en-US" sz="1000" dirty="0">
              <a:solidFill>
                <a:schemeClr val="tx1">
                  <a:lumMod val="50000"/>
                  <a:lumOff val="50000"/>
                </a:schemeClr>
              </a:solidFill>
            </a:endParaRPr>
          </a:p>
        </p:txBody>
      </p:sp>
      <p:sp>
        <p:nvSpPr>
          <p:cNvPr id="10" name="Content Placeholder 2">
            <a:extLst>
              <a:ext uri="{FF2B5EF4-FFF2-40B4-BE49-F238E27FC236}">
                <a16:creationId xmlns:a16="http://schemas.microsoft.com/office/drawing/2014/main" id="{7480AB92-EBCF-493A-A826-99F4EBFE3FA1}"/>
              </a:ext>
            </a:extLst>
          </p:cNvPr>
          <p:cNvSpPr txBox="1">
            <a:spLocks/>
          </p:cNvSpPr>
          <p:nvPr/>
        </p:nvSpPr>
        <p:spPr>
          <a:xfrm>
            <a:off x="6448123" y="1091018"/>
            <a:ext cx="5743877" cy="51288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accent3">
                    <a:lumMod val="50000"/>
                  </a:schemeClr>
                </a:solidFill>
              </a:rPr>
              <a:t>Community Engagement for Prevention</a:t>
            </a:r>
          </a:p>
          <a:p>
            <a:pPr marL="0" indent="0">
              <a:buFont typeface="Arial" panose="020B0604020202020204" pitchFamily="34" charset="0"/>
              <a:buNone/>
            </a:pPr>
            <a:endParaRPr lang="en-US" sz="2000" dirty="0">
              <a:solidFill>
                <a:schemeClr val="accent3">
                  <a:lumMod val="50000"/>
                </a:schemeClr>
              </a:solidFill>
            </a:endParaRPr>
          </a:p>
          <a:p>
            <a:pPr lvl="1"/>
            <a:r>
              <a:rPr lang="en-US" sz="1800" dirty="0"/>
              <a:t>Community Outreach: Ongoing community discussions</a:t>
            </a:r>
          </a:p>
          <a:p>
            <a:pPr lvl="1"/>
            <a:r>
              <a:rPr lang="en-US" sz="1800" dirty="0"/>
              <a:t>Police Engagement: Agent Status, Crime Trends, Crime Protect App, Regular Meetings</a:t>
            </a:r>
          </a:p>
          <a:p>
            <a:pPr lvl="1"/>
            <a:r>
              <a:rPr lang="en-US" sz="1800" dirty="0"/>
              <a:t>Walkabouts: Crime Prevention through Environmental Design (CEPTED)</a:t>
            </a:r>
          </a:p>
          <a:p>
            <a:pPr lvl="1"/>
            <a:r>
              <a:rPr lang="en-US" sz="1800" dirty="0"/>
              <a:t>OPH / Needle Hunter Program:   # needles discarded / discarded Marijuana metal tube awareness</a:t>
            </a:r>
          </a:p>
          <a:p>
            <a:pPr lvl="1"/>
            <a:r>
              <a:rPr lang="en-US" sz="1800" dirty="0"/>
              <a:t>Outreach: Safety for individuals in public spaces</a:t>
            </a:r>
          </a:p>
          <a:p>
            <a:pPr lvl="1"/>
            <a:r>
              <a:rPr lang="en-US" sz="1800" dirty="0"/>
              <a:t>Neighbourhood Watch Program?</a:t>
            </a:r>
            <a:endParaRPr lang="en-CA" sz="1000" dirty="0"/>
          </a:p>
        </p:txBody>
      </p:sp>
    </p:spTree>
    <p:extLst>
      <p:ext uri="{BB962C8B-B14F-4D97-AF65-F5344CB8AC3E}">
        <p14:creationId xmlns:p14="http://schemas.microsoft.com/office/powerpoint/2010/main" val="1095628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D1F687-8B89-4272-A1CA-A64F4E6256C4}"/>
              </a:ext>
            </a:extLst>
          </p:cNvPr>
          <p:cNvSpPr>
            <a:spLocks noGrp="1"/>
          </p:cNvSpPr>
          <p:nvPr>
            <p:ph type="title"/>
          </p:nvPr>
        </p:nvSpPr>
        <p:spPr>
          <a:xfrm>
            <a:off x="289917" y="113609"/>
            <a:ext cx="6478417" cy="993931"/>
          </a:xfrm>
        </p:spPr>
        <p:txBody>
          <a:bodyPr>
            <a:normAutofit/>
          </a:bodyPr>
          <a:lstStyle/>
          <a:p>
            <a:r>
              <a:rPr lang="en-US" sz="2800" dirty="0">
                <a:solidFill>
                  <a:srgbClr val="D57271"/>
                </a:solidFill>
              </a:rPr>
              <a:t>LCA Safety and Security Committee</a:t>
            </a:r>
            <a:endParaRPr lang="en-CA" sz="2800" dirty="0">
              <a:solidFill>
                <a:srgbClr val="899BC9"/>
              </a:solidFill>
            </a:endParaRPr>
          </a:p>
        </p:txBody>
      </p:sp>
      <p:sp>
        <p:nvSpPr>
          <p:cNvPr id="13" name="Freeform: Shape 12">
            <a:extLst>
              <a:ext uri="{FF2B5EF4-FFF2-40B4-BE49-F238E27FC236}">
                <a16:creationId xmlns:a16="http://schemas.microsoft.com/office/drawing/2014/main" id="{C1657055-16FE-41A2-B207-7880F6DCA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481AAEA4-27A9-4A07-B50E-95330DAE8499}"/>
              </a:ext>
            </a:extLst>
          </p:cNvPr>
          <p:cNvSpPr>
            <a:spLocks noGrp="1"/>
          </p:cNvSpPr>
          <p:nvPr>
            <p:ph idx="1"/>
          </p:nvPr>
        </p:nvSpPr>
        <p:spPr>
          <a:xfrm>
            <a:off x="415154" y="1107541"/>
            <a:ext cx="4043706" cy="4903115"/>
          </a:xfrm>
        </p:spPr>
        <p:txBody>
          <a:bodyPr>
            <a:normAutofit fontScale="70000" lnSpcReduction="20000"/>
          </a:bodyPr>
          <a:lstStyle/>
          <a:p>
            <a:pPr marL="0" indent="0">
              <a:buNone/>
            </a:pPr>
            <a:r>
              <a:rPr lang="en-US" sz="2900" dirty="0">
                <a:solidFill>
                  <a:schemeClr val="accent3">
                    <a:lumMod val="50000"/>
                  </a:schemeClr>
                </a:solidFill>
              </a:rPr>
              <a:t>Incidents – shooting, theft, trespassing, personal safety</a:t>
            </a:r>
          </a:p>
          <a:p>
            <a:pPr marL="0" indent="0">
              <a:buNone/>
            </a:pPr>
            <a:endParaRPr lang="en-US" sz="2600" dirty="0">
              <a:solidFill>
                <a:schemeClr val="accent3">
                  <a:lumMod val="50000"/>
                </a:schemeClr>
              </a:solidFill>
            </a:endParaRPr>
          </a:p>
          <a:p>
            <a:r>
              <a:rPr lang="en-US" sz="2600" dirty="0"/>
              <a:t>Shooting 300 block of Murray – 15</a:t>
            </a:r>
            <a:r>
              <a:rPr lang="en-US" sz="2600" baseline="30000" dirty="0"/>
              <a:t>th</a:t>
            </a:r>
            <a:r>
              <a:rPr lang="en-US" sz="2600" dirty="0"/>
              <a:t> March around 23:00 hours. No threat to public safety </a:t>
            </a:r>
          </a:p>
          <a:p>
            <a:r>
              <a:rPr lang="en-US" sz="2600" dirty="0"/>
              <a:t>Stabbing 0-100 block of Rideau st – 9</a:t>
            </a:r>
            <a:r>
              <a:rPr lang="en-US" sz="2600" baseline="30000" dirty="0"/>
              <a:t>th</a:t>
            </a:r>
            <a:r>
              <a:rPr lang="en-US" sz="2600" dirty="0"/>
              <a:t> March around 18:45 hours. No threat to public safety</a:t>
            </a:r>
          </a:p>
          <a:p>
            <a:r>
              <a:rPr lang="en-US" sz="2600" dirty="0"/>
              <a:t>Arrests made 3</a:t>
            </a:r>
            <a:r>
              <a:rPr lang="en-US" sz="2600" baseline="30000" dirty="0"/>
              <a:t>rd</a:t>
            </a:r>
            <a:r>
              <a:rPr lang="en-US" sz="2600" dirty="0"/>
              <a:t> March in relation to shooting 400 block of Dalhousie Street on  11</a:t>
            </a:r>
            <a:r>
              <a:rPr lang="en-US" sz="2600" baseline="30000" dirty="0"/>
              <a:t>th</a:t>
            </a:r>
            <a:r>
              <a:rPr lang="en-US" sz="2600" dirty="0"/>
              <a:t> February</a:t>
            </a:r>
          </a:p>
          <a:p>
            <a:r>
              <a:rPr lang="en-US" sz="2600" dirty="0"/>
              <a:t>Car hit on driver’s side travelling north on King Edward Ave by a truck – 3</a:t>
            </a:r>
            <a:r>
              <a:rPr lang="en-US" sz="2600" baseline="30000" dirty="0"/>
              <a:t>rd</a:t>
            </a:r>
            <a:r>
              <a:rPr lang="en-US" sz="2600" dirty="0"/>
              <a:t> March</a:t>
            </a:r>
          </a:p>
          <a:p>
            <a:r>
              <a:rPr lang="en-US" sz="2600" dirty="0"/>
              <a:t>Trespassing on condo property near Murray Street</a:t>
            </a:r>
          </a:p>
          <a:p>
            <a:r>
              <a:rPr lang="en-US" sz="2600" dirty="0"/>
              <a:t>Discarded drug paraphernalia, several locations</a:t>
            </a:r>
          </a:p>
          <a:p>
            <a:pPr marL="0" indent="0">
              <a:buNone/>
            </a:pPr>
            <a:endParaRPr lang="en-US" sz="1800" dirty="0">
              <a:solidFill>
                <a:schemeClr val="accent3">
                  <a:lumMod val="50000"/>
                </a:schemeClr>
              </a:solidFill>
            </a:endParaRPr>
          </a:p>
          <a:p>
            <a:endParaRPr lang="en-CA" sz="1000" dirty="0"/>
          </a:p>
        </p:txBody>
      </p:sp>
      <p:sp>
        <p:nvSpPr>
          <p:cNvPr id="15" name="Freeform: Shape 14">
            <a:extLst>
              <a:ext uri="{FF2B5EF4-FFF2-40B4-BE49-F238E27FC236}">
                <a16:creationId xmlns:a16="http://schemas.microsoft.com/office/drawing/2014/main" id="{F3BD3BB9-3CB5-4253-A27D-6B7904723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9D8A04B3-AEF8-42DA-BFAF-461DAD4BBC9E}"/>
              </a:ext>
            </a:extLst>
          </p:cNvPr>
          <p:cNvSpPr>
            <a:spLocks noGrp="1"/>
          </p:cNvSpPr>
          <p:nvPr>
            <p:ph type="sldNum" sz="quarter" idx="12"/>
          </p:nvPr>
        </p:nvSpPr>
        <p:spPr>
          <a:xfrm>
            <a:off x="8610600" y="6356350"/>
            <a:ext cx="2743200" cy="365125"/>
          </a:xfrm>
        </p:spPr>
        <p:txBody>
          <a:bodyPr>
            <a:normAutofit/>
          </a:bodyPr>
          <a:lstStyle/>
          <a:p>
            <a:pPr>
              <a:spcAft>
                <a:spcPts val="600"/>
              </a:spcAft>
            </a:pPr>
            <a:fld id="{A428E537-E56B-49CA-B596-52598082FBE8}" type="slidenum">
              <a:rPr lang="en-US" sz="1000">
                <a:solidFill>
                  <a:schemeClr val="tx1">
                    <a:lumMod val="50000"/>
                    <a:lumOff val="50000"/>
                  </a:schemeClr>
                </a:solidFill>
              </a:rPr>
              <a:pPr>
                <a:spcAft>
                  <a:spcPts val="600"/>
                </a:spcAft>
              </a:pPr>
              <a:t>9</a:t>
            </a:fld>
            <a:endParaRPr lang="en-US" sz="1000" dirty="0">
              <a:solidFill>
                <a:schemeClr val="tx1">
                  <a:lumMod val="50000"/>
                  <a:lumOff val="50000"/>
                </a:schemeClr>
              </a:solidFill>
            </a:endParaRPr>
          </a:p>
        </p:txBody>
      </p:sp>
      <p:sp>
        <p:nvSpPr>
          <p:cNvPr id="9" name="Content Placeholder 2">
            <a:extLst>
              <a:ext uri="{FF2B5EF4-FFF2-40B4-BE49-F238E27FC236}">
                <a16:creationId xmlns:a16="http://schemas.microsoft.com/office/drawing/2014/main" id="{FA22FFF3-9B1F-4099-909A-EDDCB4BC86C5}"/>
              </a:ext>
            </a:extLst>
          </p:cNvPr>
          <p:cNvSpPr txBox="1">
            <a:spLocks/>
          </p:cNvSpPr>
          <p:nvPr/>
        </p:nvSpPr>
        <p:spPr>
          <a:xfrm>
            <a:off x="4714735" y="1107541"/>
            <a:ext cx="3895708" cy="387898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accent3">
                    <a:lumMod val="50000"/>
                  </a:schemeClr>
                </a:solidFill>
              </a:rPr>
              <a:t>Safety in Parks and streets</a:t>
            </a:r>
          </a:p>
          <a:p>
            <a:pPr marL="0" indent="0">
              <a:buNone/>
            </a:pPr>
            <a:endParaRPr lang="en-US" sz="2200" dirty="0">
              <a:solidFill>
                <a:schemeClr val="accent3">
                  <a:lumMod val="50000"/>
                </a:schemeClr>
              </a:solidFill>
            </a:endParaRPr>
          </a:p>
          <a:p>
            <a:r>
              <a:rPr lang="en-US" sz="1900" dirty="0"/>
              <a:t>Improperly discarded needles retrieved count by Ward conducted by City staff &amp; Needle Hunters taken from  OPH website -    2019     Ward 12 - 17,740          Ward 14 - 1,504</a:t>
            </a:r>
          </a:p>
          <a:p>
            <a:r>
              <a:rPr lang="en-US" sz="1900" dirty="0"/>
              <a:t>Dog Owners caution - discarded marijuana containers</a:t>
            </a:r>
          </a:p>
          <a:p>
            <a:r>
              <a:rPr lang="en-US" sz="1900" dirty="0"/>
              <a:t>Regular walkabouts required for debris, loitering, cleanliness, needles and other safety issues</a:t>
            </a:r>
          </a:p>
          <a:p>
            <a:r>
              <a:rPr lang="en-US" sz="1900" dirty="0"/>
              <a:t>SoGH 216 Murray St proposed build – Rapid Housing is good, concern of location next to SIS as safety concern for residents</a:t>
            </a:r>
          </a:p>
          <a:p>
            <a:pPr marL="0" indent="0">
              <a:buFont typeface="Arial" panose="020B0604020202020204" pitchFamily="34" charset="0"/>
              <a:buNone/>
            </a:pPr>
            <a:endParaRPr lang="en-US" sz="1800" dirty="0">
              <a:solidFill>
                <a:schemeClr val="accent3">
                  <a:lumMod val="50000"/>
                </a:schemeClr>
              </a:solidFill>
            </a:endParaRPr>
          </a:p>
          <a:p>
            <a:endParaRPr lang="en-CA" sz="1000" dirty="0"/>
          </a:p>
        </p:txBody>
      </p:sp>
      <p:sp>
        <p:nvSpPr>
          <p:cNvPr id="12" name="Content Placeholder 2">
            <a:extLst>
              <a:ext uri="{FF2B5EF4-FFF2-40B4-BE49-F238E27FC236}">
                <a16:creationId xmlns:a16="http://schemas.microsoft.com/office/drawing/2014/main" id="{A5809514-33AD-4589-AC8C-D65CFAFD21DC}"/>
              </a:ext>
            </a:extLst>
          </p:cNvPr>
          <p:cNvSpPr txBox="1">
            <a:spLocks/>
          </p:cNvSpPr>
          <p:nvPr/>
        </p:nvSpPr>
        <p:spPr>
          <a:xfrm>
            <a:off x="8866318" y="1085214"/>
            <a:ext cx="3194618" cy="38789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accent3">
                    <a:lumMod val="50000"/>
                  </a:schemeClr>
                </a:solidFill>
              </a:rPr>
              <a:t>Misc</a:t>
            </a:r>
          </a:p>
          <a:p>
            <a:pPr marL="0" indent="0">
              <a:buFont typeface="Arial" panose="020B0604020202020204" pitchFamily="34" charset="0"/>
              <a:buNone/>
            </a:pPr>
            <a:endParaRPr lang="en-US" sz="2000" dirty="0">
              <a:solidFill>
                <a:schemeClr val="accent3">
                  <a:lumMod val="50000"/>
                </a:schemeClr>
              </a:solidFill>
            </a:endParaRPr>
          </a:p>
          <a:p>
            <a:r>
              <a:rPr lang="en-US" sz="1800" dirty="0"/>
              <a:t>Crime Trends and City Protect App</a:t>
            </a:r>
          </a:p>
          <a:p>
            <a:r>
              <a:rPr lang="en-US" sz="1800" dirty="0"/>
              <a:t>Routhier Centre</a:t>
            </a:r>
          </a:p>
          <a:p>
            <a:pPr marL="0" indent="0">
              <a:buFont typeface="Arial" panose="020B0604020202020204" pitchFamily="34" charset="0"/>
              <a:buNone/>
            </a:pPr>
            <a:endParaRPr lang="en-US" sz="2000" dirty="0">
              <a:solidFill>
                <a:schemeClr val="accent3">
                  <a:lumMod val="50000"/>
                </a:schemeClr>
              </a:solidFill>
            </a:endParaRPr>
          </a:p>
          <a:p>
            <a:pPr marL="0" indent="0">
              <a:buFont typeface="Arial" panose="020B0604020202020204" pitchFamily="34" charset="0"/>
              <a:buNone/>
            </a:pPr>
            <a:endParaRPr lang="en-US" sz="1800" dirty="0">
              <a:solidFill>
                <a:schemeClr val="accent3">
                  <a:lumMod val="50000"/>
                </a:schemeClr>
              </a:solidFill>
            </a:endParaRPr>
          </a:p>
          <a:p>
            <a:endParaRPr lang="en-CA" sz="1000" dirty="0"/>
          </a:p>
        </p:txBody>
      </p:sp>
      <p:pic>
        <p:nvPicPr>
          <p:cNvPr id="14" name="Picture 13">
            <a:extLst>
              <a:ext uri="{FF2B5EF4-FFF2-40B4-BE49-F238E27FC236}">
                <a16:creationId xmlns:a16="http://schemas.microsoft.com/office/drawing/2014/main" id="{F5461FA8-4784-4662-9E7B-11BE5D0A4FBE}"/>
              </a:ext>
            </a:extLst>
          </p:cNvPr>
          <p:cNvPicPr>
            <a:picLocks noChangeAspect="1"/>
          </p:cNvPicPr>
          <p:nvPr/>
        </p:nvPicPr>
        <p:blipFill rotWithShape="1">
          <a:blip r:embed="rId2">
            <a:alphaModFix/>
          </a:blip>
          <a:srcRect t="1290" r="14105" b="7801"/>
          <a:stretch/>
        </p:blipFill>
        <p:spPr>
          <a:xfrm>
            <a:off x="8845968" y="3304032"/>
            <a:ext cx="2921734" cy="2236692"/>
          </a:xfrm>
          <a:prstGeom prst="rect">
            <a:avLst/>
          </a:prstGeom>
        </p:spPr>
      </p:pic>
    </p:spTree>
    <p:extLst>
      <p:ext uri="{BB962C8B-B14F-4D97-AF65-F5344CB8AC3E}">
        <p14:creationId xmlns:p14="http://schemas.microsoft.com/office/powerpoint/2010/main" val="667511246"/>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Modern 01">
      <a:majorFont>
        <a:latin typeface="Century Gothic"/>
        <a:ea typeface=""/>
        <a:cs typeface=""/>
      </a:majorFont>
      <a:minorFont>
        <a:latin typeface="Segoe U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soft_Data_Driven_Financial_Corporate.potx" id="{AF0BB5A1-6D8A-4FE6-8E42-5BDD7830AEFF}" vid="{0057B11C-41A7-4209-873B-0AFB0F6811B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2100</Words>
  <Application>Microsoft Office PowerPoint</Application>
  <PresentationFormat>Widescreen</PresentationFormat>
  <Paragraphs>268</Paragraphs>
  <Slides>24</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Arial</vt:lpstr>
      <vt:lpstr>Calibri</vt:lpstr>
      <vt:lpstr>Century Gothic</vt:lpstr>
      <vt:lpstr>Courier New</vt:lpstr>
      <vt:lpstr>Segoe UI</vt:lpstr>
      <vt:lpstr>Segoe UI Light</vt:lpstr>
      <vt:lpstr>Office Theme</vt:lpstr>
      <vt:lpstr>1_Office Theme</vt:lpstr>
      <vt:lpstr>PowerPoint Presentation</vt:lpstr>
      <vt:lpstr>About LCA </vt:lpstr>
      <vt:lpstr>LCA Planning Committee  Construction Approved</vt:lpstr>
      <vt:lpstr>PowerPoint Presentation</vt:lpstr>
      <vt:lpstr>PowerPoint Presentation</vt:lpstr>
      <vt:lpstr>PowerPoint Presentation</vt:lpstr>
      <vt:lpstr>PowerPoint Presentation</vt:lpstr>
      <vt:lpstr>LCA Safety and Security Committee</vt:lpstr>
      <vt:lpstr>LCA Safety and Security Committee</vt:lpstr>
      <vt:lpstr>PowerPoint Presentation</vt:lpstr>
      <vt:lpstr>PowerPoint Presentation</vt:lpstr>
      <vt:lpstr>PowerPoint Presentation</vt:lpstr>
      <vt:lpstr>PowerPoint Presentation</vt:lpstr>
      <vt:lpstr>PowerPoint Presentation</vt:lpstr>
      <vt:lpstr>PowerPoint Presentation</vt:lpstr>
      <vt:lpstr>Heritage Committee</vt:lpstr>
      <vt:lpstr>Heritage Committee</vt:lpstr>
      <vt:lpstr>Heritage Committee</vt:lpstr>
      <vt:lpstr>PowerPoint Presentation</vt:lpstr>
      <vt:lpstr>Arts &amp; Culture Committee Activities</vt:lpstr>
      <vt:lpstr>PowerPoint Presentation</vt:lpstr>
      <vt:lpstr>PowerPoint Presentation</vt:lpstr>
      <vt:lpstr>PowerPoint Presentation</vt:lpstr>
      <vt:lpstr>Conclusion: 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2020-09-23T00:59:19Z</dcterms:created>
  <dcterms:modified xsi:type="dcterms:W3CDTF">2021-04-11T12:49:02Z</dcterms:modified>
</cp:coreProperties>
</file>